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9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embeddings/oleObject12.bin" ContentType="application/vnd.openxmlformats-officedocument.oleObject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notesSlides/notesSlide20.xml" ContentType="application/vnd.openxmlformats-officedocument.presentationml.notesSlide+xml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notesSlides/notesSlide27.xml" ContentType="application/vnd.openxmlformats-officedocument.presentationml.notesSlide+xml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embeddings/oleObject51.bin" ContentType="application/vnd.openxmlformats-officedocument.oleObject"/>
  <Override PartName="/ppt/embeddings/oleObject52.bin" ContentType="application/vnd.openxmlformats-officedocument.oleObject"/>
  <Override PartName="/ppt/embeddings/oleObject53.bin" ContentType="application/vnd.openxmlformats-officedocument.oleObject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embeddings/oleObject56.bin" ContentType="application/vnd.openxmlformats-officedocument.oleObject"/>
  <Override PartName="/ppt/embeddings/oleObject57.bin" ContentType="application/vnd.openxmlformats-officedocument.oleObject"/>
  <Override PartName="/ppt/notesSlides/notesSlide38.xml" ContentType="application/vnd.openxmlformats-officedocument.presentationml.notesSlide+xml"/>
  <Override PartName="/ppt/embeddings/oleObject58.bin" ContentType="application/vnd.openxmlformats-officedocument.oleObject"/>
  <Override PartName="/ppt/embeddings/oleObject59.bin" ContentType="application/vnd.openxmlformats-officedocument.oleObject"/>
  <Override PartName="/ppt/notesSlides/notesSlide39.xml" ContentType="application/vnd.openxmlformats-officedocument.presentationml.notesSlide+xml"/>
  <Override PartName="/ppt/embeddings/oleObject60.bin" ContentType="application/vnd.openxmlformats-officedocument.oleObject"/>
  <Override PartName="/ppt/embeddings/oleObject61.bin" ContentType="application/vnd.openxmlformats-officedocument.oleObject"/>
  <Override PartName="/ppt/notesSlides/notesSlide40.xml" ContentType="application/vnd.openxmlformats-officedocument.presentationml.notesSlide+xml"/>
  <Override PartName="/ppt/embeddings/oleObject62.bin" ContentType="application/vnd.openxmlformats-officedocument.oleObject"/>
  <Override PartName="/ppt/embeddings/oleObject63.bin" ContentType="application/vnd.openxmlformats-officedocument.oleObject"/>
  <Override PartName="/ppt/embeddings/oleObject64.bin" ContentType="application/vnd.openxmlformats-officedocument.oleObject"/>
  <Override PartName="/ppt/embeddings/oleObject65.bin" ContentType="application/vnd.openxmlformats-officedocument.oleObject"/>
  <Override PartName="/ppt/embeddings/oleObject66.bin" ContentType="application/vnd.openxmlformats-officedocument.oleObject"/>
  <Override PartName="/ppt/notesSlides/notesSlide41.xml" ContentType="application/vnd.openxmlformats-officedocument.presentationml.notesSlide+xml"/>
  <Override PartName="/ppt/embeddings/oleObject67.bin" ContentType="application/vnd.openxmlformats-officedocument.oleObject"/>
  <Override PartName="/ppt/embeddings/oleObject68.bin" ContentType="application/vnd.openxmlformats-officedocument.oleObject"/>
  <Override PartName="/ppt/embeddings/oleObject69.bin" ContentType="application/vnd.openxmlformats-officedocument.oleObject"/>
  <Override PartName="/ppt/embeddings/oleObject70.bin" ContentType="application/vnd.openxmlformats-officedocument.oleObject"/>
  <Override PartName="/ppt/embeddings/oleObject71.bin" ContentType="application/vnd.openxmlformats-officedocument.oleObject"/>
  <Override PartName="/ppt/embeddings/oleObject72.bin" ContentType="application/vnd.openxmlformats-officedocument.oleObject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7"/>
  </p:notesMasterIdLst>
  <p:handoutMasterIdLst>
    <p:handoutMasterId r:id="rId78"/>
  </p:handoutMasterIdLst>
  <p:sldIdLst>
    <p:sldId id="272" r:id="rId2"/>
    <p:sldId id="402" r:id="rId3"/>
    <p:sldId id="316" r:id="rId4"/>
    <p:sldId id="314" r:id="rId5"/>
    <p:sldId id="317" r:id="rId6"/>
    <p:sldId id="313" r:id="rId7"/>
    <p:sldId id="315" r:id="rId8"/>
    <p:sldId id="311" r:id="rId9"/>
    <p:sldId id="290" r:id="rId10"/>
    <p:sldId id="328" r:id="rId11"/>
    <p:sldId id="318" r:id="rId12"/>
    <p:sldId id="319" r:id="rId13"/>
    <p:sldId id="397" r:id="rId14"/>
    <p:sldId id="371" r:id="rId15"/>
    <p:sldId id="395" r:id="rId16"/>
    <p:sldId id="396" r:id="rId17"/>
    <p:sldId id="362" r:id="rId18"/>
    <p:sldId id="398" r:id="rId19"/>
    <p:sldId id="321" r:id="rId20"/>
    <p:sldId id="322" r:id="rId21"/>
    <p:sldId id="323" r:id="rId22"/>
    <p:sldId id="326" r:id="rId23"/>
    <p:sldId id="325" r:id="rId24"/>
    <p:sldId id="324" r:id="rId25"/>
    <p:sldId id="388" r:id="rId26"/>
    <p:sldId id="327" r:id="rId27"/>
    <p:sldId id="342" r:id="rId28"/>
    <p:sldId id="403" r:id="rId29"/>
    <p:sldId id="374" r:id="rId30"/>
    <p:sldId id="375" r:id="rId31"/>
    <p:sldId id="344" r:id="rId32"/>
    <p:sldId id="353" r:id="rId33"/>
    <p:sldId id="355" r:id="rId34"/>
    <p:sldId id="346" r:id="rId35"/>
    <p:sldId id="345" r:id="rId36"/>
    <p:sldId id="347" r:id="rId37"/>
    <p:sldId id="352" r:id="rId38"/>
    <p:sldId id="399" r:id="rId39"/>
    <p:sldId id="354" r:id="rId40"/>
    <p:sldId id="356" r:id="rId41"/>
    <p:sldId id="384" r:id="rId42"/>
    <p:sldId id="385" r:id="rId43"/>
    <p:sldId id="386" r:id="rId44"/>
    <p:sldId id="358" r:id="rId45"/>
    <p:sldId id="357" r:id="rId46"/>
    <p:sldId id="364" r:id="rId47"/>
    <p:sldId id="387" r:id="rId48"/>
    <p:sldId id="329" r:id="rId49"/>
    <p:sldId id="383" r:id="rId50"/>
    <p:sldId id="338" r:id="rId51"/>
    <p:sldId id="339" r:id="rId52"/>
    <p:sldId id="340" r:id="rId53"/>
    <p:sldId id="341" r:id="rId54"/>
    <p:sldId id="359" r:id="rId55"/>
    <p:sldId id="365" r:id="rId56"/>
    <p:sldId id="382" r:id="rId57"/>
    <p:sldId id="361" r:id="rId58"/>
    <p:sldId id="380" r:id="rId59"/>
    <p:sldId id="368" r:id="rId60"/>
    <p:sldId id="367" r:id="rId61"/>
    <p:sldId id="363" r:id="rId62"/>
    <p:sldId id="366" r:id="rId63"/>
    <p:sldId id="389" r:id="rId64"/>
    <p:sldId id="330" r:id="rId65"/>
    <p:sldId id="335" r:id="rId66"/>
    <p:sldId id="333" r:id="rId67"/>
    <p:sldId id="331" r:id="rId68"/>
    <p:sldId id="336" r:id="rId69"/>
    <p:sldId id="337" r:id="rId70"/>
    <p:sldId id="381" r:id="rId71"/>
    <p:sldId id="392" r:id="rId72"/>
    <p:sldId id="393" r:id="rId73"/>
    <p:sldId id="394" r:id="rId74"/>
    <p:sldId id="390" r:id="rId75"/>
    <p:sldId id="332" r:id="rId7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pitchFamily="-1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pitchFamily="-1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pitchFamily="-1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pitchFamily="-1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00EC00"/>
    <a:srgbClr val="800080"/>
    <a:srgbClr val="0000FF"/>
    <a:srgbClr val="FF8000"/>
    <a:srgbClr val="FF0000"/>
    <a:srgbClr val="FFAB57"/>
    <a:srgbClr val="30C5FF"/>
    <a:srgbClr val="996633"/>
    <a:srgbClr val="FF00FF"/>
    <a:srgbClr val="A000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70" autoAdjust="0"/>
    <p:restoredTop sz="93617" autoAdjust="0"/>
  </p:normalViewPr>
  <p:slideViewPr>
    <p:cSldViewPr>
      <p:cViewPr>
        <p:scale>
          <a:sx n="103" d="100"/>
          <a:sy n="103" d="100"/>
        </p:scale>
        <p:origin x="-944" y="-8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-2664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presProps" Target="presProps.xml"/><Relationship Id="rId81" Type="http://schemas.openxmlformats.org/officeDocument/2006/relationships/viewProps" Target="viewProps.xml"/><Relationship Id="rId82" Type="http://schemas.openxmlformats.org/officeDocument/2006/relationships/theme" Target="theme/theme1.xml"/><Relationship Id="rId83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notesMaster" Target="notesMasters/notesMaster1.xml"/><Relationship Id="rId78" Type="http://schemas.openxmlformats.org/officeDocument/2006/relationships/handoutMaster" Target="handoutMasters/handoutMaster1.xml"/><Relationship Id="rId79" Type="http://schemas.openxmlformats.org/officeDocument/2006/relationships/printerSettings" Target="printerSettings/printerSettings1.bin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5" Type="http://schemas.openxmlformats.org/officeDocument/2006/relationships/image" Target="../media/image22.emf"/><Relationship Id="rId1" Type="http://schemas.openxmlformats.org/officeDocument/2006/relationships/image" Target="../media/image18.emf"/><Relationship Id="rId2" Type="http://schemas.openxmlformats.org/officeDocument/2006/relationships/image" Target="../media/image19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emf"/><Relationship Id="rId4" Type="http://schemas.openxmlformats.org/officeDocument/2006/relationships/image" Target="../media/image138.emf"/><Relationship Id="rId1" Type="http://schemas.openxmlformats.org/officeDocument/2006/relationships/image" Target="../media/image135.emf"/><Relationship Id="rId2" Type="http://schemas.openxmlformats.org/officeDocument/2006/relationships/image" Target="../media/image136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1.emf"/><Relationship Id="rId2" Type="http://schemas.openxmlformats.org/officeDocument/2006/relationships/image" Target="../media/image19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5.emf"/><Relationship Id="rId2" Type="http://schemas.openxmlformats.org/officeDocument/2006/relationships/image" Target="../media/image196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8.emf"/><Relationship Id="rId2" Type="http://schemas.openxmlformats.org/officeDocument/2006/relationships/image" Target="../media/image199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emf"/><Relationship Id="rId4" Type="http://schemas.openxmlformats.org/officeDocument/2006/relationships/image" Target="../media/image204.emf"/><Relationship Id="rId5" Type="http://schemas.openxmlformats.org/officeDocument/2006/relationships/image" Target="../media/image205.emf"/><Relationship Id="rId1" Type="http://schemas.openxmlformats.org/officeDocument/2006/relationships/image" Target="../media/image201.emf"/><Relationship Id="rId2" Type="http://schemas.openxmlformats.org/officeDocument/2006/relationships/image" Target="../media/image202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emf"/><Relationship Id="rId4" Type="http://schemas.openxmlformats.org/officeDocument/2006/relationships/image" Target="../media/image210.emf"/><Relationship Id="rId5" Type="http://schemas.openxmlformats.org/officeDocument/2006/relationships/image" Target="../media/image211.emf"/><Relationship Id="rId6" Type="http://schemas.openxmlformats.org/officeDocument/2006/relationships/image" Target="../media/image212.emf"/><Relationship Id="rId1" Type="http://schemas.openxmlformats.org/officeDocument/2006/relationships/image" Target="../media/image207.emf"/><Relationship Id="rId2" Type="http://schemas.openxmlformats.org/officeDocument/2006/relationships/image" Target="../media/image208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5" Type="http://schemas.openxmlformats.org/officeDocument/2006/relationships/image" Target="../media/image30.emf"/><Relationship Id="rId6" Type="http://schemas.openxmlformats.org/officeDocument/2006/relationships/image" Target="../media/image31.emf"/><Relationship Id="rId1" Type="http://schemas.openxmlformats.org/officeDocument/2006/relationships/image" Target="../media/image26.emf"/><Relationship Id="rId2" Type="http://schemas.openxmlformats.org/officeDocument/2006/relationships/image" Target="../media/image2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Relationship Id="rId2" Type="http://schemas.openxmlformats.org/officeDocument/2006/relationships/image" Target="../media/image73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image" Target="../media/image79.emf"/><Relationship Id="rId5" Type="http://schemas.openxmlformats.org/officeDocument/2006/relationships/image" Target="../media/image80.emf"/><Relationship Id="rId6" Type="http://schemas.openxmlformats.org/officeDocument/2006/relationships/image" Target="../media/image81.emf"/><Relationship Id="rId7" Type="http://schemas.openxmlformats.org/officeDocument/2006/relationships/image" Target="../media/image82.emf"/><Relationship Id="rId1" Type="http://schemas.openxmlformats.org/officeDocument/2006/relationships/image" Target="../media/image76.emf"/><Relationship Id="rId2" Type="http://schemas.openxmlformats.org/officeDocument/2006/relationships/image" Target="../media/image77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4" Type="http://schemas.openxmlformats.org/officeDocument/2006/relationships/image" Target="../media/image97.emf"/><Relationship Id="rId5" Type="http://schemas.openxmlformats.org/officeDocument/2006/relationships/image" Target="../media/image98.emf"/><Relationship Id="rId6" Type="http://schemas.openxmlformats.org/officeDocument/2006/relationships/image" Target="../media/image99.emf"/><Relationship Id="rId1" Type="http://schemas.openxmlformats.org/officeDocument/2006/relationships/image" Target="../media/image94.emf"/><Relationship Id="rId2" Type="http://schemas.openxmlformats.org/officeDocument/2006/relationships/image" Target="../media/image95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4" Type="http://schemas.openxmlformats.org/officeDocument/2006/relationships/image" Target="../media/image110.emf"/><Relationship Id="rId5" Type="http://schemas.openxmlformats.org/officeDocument/2006/relationships/image" Target="../media/image111.emf"/><Relationship Id="rId6" Type="http://schemas.openxmlformats.org/officeDocument/2006/relationships/image" Target="../media/image112.emf"/><Relationship Id="rId7" Type="http://schemas.openxmlformats.org/officeDocument/2006/relationships/image" Target="../media/image113.emf"/><Relationship Id="rId8" Type="http://schemas.openxmlformats.org/officeDocument/2006/relationships/image" Target="../media/image114.emf"/><Relationship Id="rId1" Type="http://schemas.openxmlformats.org/officeDocument/2006/relationships/image" Target="../media/image107.emf"/><Relationship Id="rId2" Type="http://schemas.openxmlformats.org/officeDocument/2006/relationships/image" Target="../media/image108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4" Type="http://schemas.openxmlformats.org/officeDocument/2006/relationships/image" Target="../media/image121.emf"/><Relationship Id="rId5" Type="http://schemas.openxmlformats.org/officeDocument/2006/relationships/image" Target="../media/image122.emf"/><Relationship Id="rId1" Type="http://schemas.openxmlformats.org/officeDocument/2006/relationships/image" Target="../media/image118.emf"/><Relationship Id="rId2" Type="http://schemas.openxmlformats.org/officeDocument/2006/relationships/image" Target="../media/image119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4" Type="http://schemas.openxmlformats.org/officeDocument/2006/relationships/image" Target="../media/image127.emf"/><Relationship Id="rId5" Type="http://schemas.openxmlformats.org/officeDocument/2006/relationships/image" Target="../media/image128.emf"/><Relationship Id="rId6" Type="http://schemas.openxmlformats.org/officeDocument/2006/relationships/image" Target="../media/image129.emf"/><Relationship Id="rId7" Type="http://schemas.openxmlformats.org/officeDocument/2006/relationships/image" Target="../media/image130.emf"/><Relationship Id="rId8" Type="http://schemas.openxmlformats.org/officeDocument/2006/relationships/image" Target="../media/image131.emf"/><Relationship Id="rId9" Type="http://schemas.openxmlformats.org/officeDocument/2006/relationships/image" Target="../media/image132.emf"/><Relationship Id="rId10" Type="http://schemas.openxmlformats.org/officeDocument/2006/relationships/image" Target="../media/image133.emf"/><Relationship Id="rId11" Type="http://schemas.openxmlformats.org/officeDocument/2006/relationships/image" Target="../media/image134.emf"/><Relationship Id="rId1" Type="http://schemas.openxmlformats.org/officeDocument/2006/relationships/image" Target="../media/image124.emf"/><Relationship Id="rId2" Type="http://schemas.openxmlformats.org/officeDocument/2006/relationships/image" Target="../media/image12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276600" y="609600"/>
            <a:ext cx="2514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r>
              <a:rPr lang="en-US" dirty="0" smtClean="0"/>
              <a:t>Computing Before Electronics</a:t>
            </a:r>
            <a:endParaRPr lang="en-US" dirty="0"/>
          </a:p>
        </p:txBody>
      </p:sp>
      <p:sp>
        <p:nvSpPr>
          <p:cNvPr id="53251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82296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r>
              <a:rPr lang="en-US" dirty="0" smtClean="0"/>
              <a:t>September </a:t>
            </a:r>
            <a:r>
              <a:rPr lang="en-US" dirty="0" smtClean="0"/>
              <a:t>12 – 13</a:t>
            </a:r>
            <a:r>
              <a:rPr lang="en-US" dirty="0" smtClean="0"/>
              <a:t>, 2020</a:t>
            </a:r>
            <a:endParaRPr lang="en-US" dirty="0"/>
          </a:p>
        </p:txBody>
      </p:sp>
      <p:sp>
        <p:nvSpPr>
          <p:cNvPr id="53252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066800" y="609600"/>
            <a:ext cx="1752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1" charset="0"/>
              </a:defRPr>
            </a:lvl1pPr>
          </a:lstStyle>
          <a:p>
            <a:pPr>
              <a:defRPr/>
            </a:pPr>
            <a:r>
              <a:rPr lang="en-US" dirty="0" smtClean="0"/>
              <a:t>Virtual IM-2020</a:t>
            </a:r>
          </a:p>
        </p:txBody>
      </p:sp>
      <p:sp>
        <p:nvSpPr>
          <p:cNvPr id="53253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943600" y="533400"/>
            <a:ext cx="5334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098CE319-6342-4946-AEE5-FFCD339B66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066800" y="8229600"/>
            <a:ext cx="8259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H. J. Frost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670242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13126699-E626-CD47-9DF0-651AB21EB6E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9476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7878A0-F7F0-8648-B250-772A65CD4122}" type="slidenum">
              <a:rPr lang="en-US">
                <a:latin typeface="Times" pitchFamily="-1" charset="0"/>
              </a:rPr>
              <a:pPr/>
              <a:t>1</a:t>
            </a:fld>
            <a:endParaRPr lang="en-US" dirty="0">
              <a:latin typeface="Times" pitchFamily="-1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Times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Amedee_Mannheim.jpg;  ke4053_1a.jpg;   ke4053_1b.jpg;   ke4053_1e.jpg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834FF7-FDA5-F34A-B623-B5E26B35EAB5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5096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ea typeface="ＭＳ Ｐゴシック" pitchFamily="-65" charset="-128"/>
                <a:cs typeface="ＭＳ Ｐゴシック" pitchFamily="-65" charset="-128"/>
              </a:rPr>
              <a:t>Pickett_N3-ES_PowerLogExponential_DonatedByJohnLCrawley.jpg;  through Pickett_N3-ES_PowerLog low </a:t>
            </a:r>
            <a:r>
              <a:rPr lang="en-US" dirty="0" err="1" smtClean="0">
                <a:ea typeface="ＭＳ Ｐゴシック" pitchFamily="-65" charset="-128"/>
                <a:cs typeface="ＭＳ Ｐゴシック" pitchFamily="-65" charset="-128"/>
              </a:rPr>
              <a:t>res.jpg</a:t>
            </a:r>
            <a:endParaRPr lang="en-US" dirty="0" smtClean="0"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BEDF93B-A8F3-264C-9AA9-5FBFF2F49577}" type="slidenum">
              <a:rPr lang="en-US" smtClean="0"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pPr/>
              <a:t>16</a:t>
            </a:fld>
            <a:endParaRPr lang="en-US" smtClean="0">
              <a:latin typeface="Time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ea typeface="ＭＳ Ｐゴシック" pitchFamily="-65" charset="-128"/>
                <a:cs typeface="ＭＳ Ｐゴシック" pitchFamily="-65" charset="-128"/>
              </a:rPr>
              <a:t>Screen two scales with marks.  from  two scales with marks. (2-5-14);  Ed Chamberlain from Oughtred newsletter 9/2015</a:t>
            </a: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ED780B5-E30D-D243-A8FD-7796F6E260FA}" type="slidenum">
              <a:rPr lang="en-US" smtClean="0"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pPr/>
              <a:t>19</a:t>
            </a:fld>
            <a:endParaRPr lang="en-US" dirty="0" smtClean="0">
              <a:latin typeface="Time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ea typeface="ＭＳ Ｐゴシック" pitchFamily="-65" charset="-128"/>
                <a:cs typeface="ＭＳ Ｐゴシック" pitchFamily="-65" charset="-128"/>
              </a:rPr>
              <a:t>Screen linear scale;   Screen Circular Scales;  Screen spiral;  Screen Helix;  Screen Cylindrical Scales;  Screen</a:t>
            </a:r>
            <a:r>
              <a:rPr lang="en-US" baseline="0" dirty="0" smtClean="0">
                <a:ea typeface="ＭＳ Ｐゴシック" pitchFamily="-65" charset="-128"/>
                <a:cs typeface="ＭＳ Ｐゴシック" pitchFamily="-65" charset="-128"/>
              </a:rPr>
              <a:t> segmented-linear scales.</a:t>
            </a:r>
            <a:endParaRPr lang="en-US" dirty="0" smtClean="0">
              <a:ea typeface="ＭＳ Ｐゴシック" pitchFamily="-65" charset="-128"/>
              <a:cs typeface="ＭＳ Ｐゴシック" pitchFamily="-65" charset="-128"/>
            </a:endParaRPr>
          </a:p>
          <a:p>
            <a:r>
              <a:rPr lang="en-US" dirty="0" smtClean="0">
                <a:ea typeface="ＭＳ Ｐゴシック" pitchFamily="-65" charset="-128"/>
                <a:cs typeface="ＭＳ Ｐゴシック" pitchFamily="-65" charset="-128"/>
              </a:rPr>
              <a:t>all from:  Alternate Geometries for scales.</a:t>
            </a: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B8CCE75-241C-2E47-97B7-6E8671BD852E}" type="slidenum">
              <a:rPr lang="en-US" smtClean="0"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pPr/>
              <a:t>20</a:t>
            </a:fld>
            <a:endParaRPr lang="en-US" dirty="0" smtClean="0">
              <a:latin typeface="Time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B8CCE75-241C-2E47-97B7-6E8671BD852E}" type="slidenum">
              <a:rPr lang="en-US" smtClean="0"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pPr/>
              <a:t>21</a:t>
            </a:fld>
            <a:endParaRPr lang="en-US" dirty="0" smtClean="0">
              <a:latin typeface="Time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top:  BenfordBroad.png</a:t>
            </a:r>
            <a:r>
              <a:rPr lang="en-US" dirty="0" smtClean="0"/>
              <a:t>;   bottom:</a:t>
            </a:r>
            <a:r>
              <a:rPr lang="en-US" baseline="0" dirty="0" smtClean="0"/>
              <a:t>  </a:t>
            </a:r>
            <a:r>
              <a:rPr lang="en-US" dirty="0" smtClean="0"/>
              <a:t>Screen log scale for </a:t>
            </a:r>
            <a:r>
              <a:rPr lang="en-US" dirty="0" err="1" smtClean="0"/>
              <a:t>Benford</a:t>
            </a:r>
            <a:r>
              <a:rPr lang="en-US" dirty="0" smtClean="0"/>
              <a:t> 2020.png;  from log scale for </a:t>
            </a:r>
            <a:r>
              <a:rPr lang="en-US" dirty="0" err="1" smtClean="0"/>
              <a:t>Benford</a:t>
            </a:r>
            <a:r>
              <a:rPr lang="en-US" dirty="0" smtClean="0"/>
              <a:t> 2020.md60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834FF7-FDA5-F34A-B623-B5E26B35EAB5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Screen area loop 2014.png;  from  Integrator Sketch 2013.md60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D17BB6-E7AE-0F48-BF6B-5E4954E034EB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Planimeter K&amp;E catalog 1908.png;  </a:t>
            </a:r>
            <a:r>
              <a:rPr lang="en-US" dirty="0" err="1" smtClean="0"/>
              <a:t>PolarAnimation.gif</a:t>
            </a:r>
            <a:r>
              <a:rPr lang="en-US" dirty="0" smtClean="0"/>
              <a:t>;  </a:t>
            </a:r>
            <a:r>
              <a:rPr lang="en-US" dirty="0" err="1" smtClean="0"/>
              <a:t>Jakob_Amsler-Laffon.jpg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26699-E626-CD47-9DF0-651AB21EB6E1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4209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photograph from Doug Fraser:  DAF</a:t>
            </a:r>
            <a:r>
              <a:rPr lang="en-US" dirty="0" smtClean="0"/>
              <a:t>-20171026-Allbrit Rolling </a:t>
            </a:r>
            <a:r>
              <a:rPr lang="en-US" dirty="0" err="1" smtClean="0"/>
              <a:t>B.jpg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D17BB6-E7AE-0F48-BF6B-5E4954E034EB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Screen One Dial Operation;  Screen single dial roller operation;  both from Integrator Operation revived 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D17BB6-E7AE-0F48-BF6B-5E4954E034EB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7878A0-F7F0-8648-B250-772A65CD4122}" type="slidenum">
              <a:rPr lang="en-US">
                <a:latin typeface="Times" pitchFamily="-1" charset="0"/>
              </a:rPr>
              <a:pPr/>
              <a:t>4</a:t>
            </a:fld>
            <a:endParaRPr lang="en-US" dirty="0">
              <a:latin typeface="Times" pitchFamily="-1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" pitchFamily="-1" charset="0"/>
                <a:ea typeface="ＭＳ Ｐゴシック" pitchFamily="-1" charset="-128"/>
                <a:cs typeface="ＭＳ Ｐゴシック" pitchFamily="-1" charset="-128"/>
              </a:rPr>
              <a:t>Screen Victor adding at </a:t>
            </a:r>
            <a:r>
              <a:rPr lang="en-US" dirty="0" err="1" smtClean="0">
                <a:latin typeface="Times" pitchFamily="-1" charset="0"/>
                <a:ea typeface="ＭＳ Ｐゴシック" pitchFamily="-1" charset="-128"/>
                <a:cs typeface="ＭＳ Ｐゴシック" pitchFamily="-1" charset="-128"/>
              </a:rPr>
              <a:t>Smithsonian.jpg</a:t>
            </a:r>
            <a:endParaRPr lang="en-US" dirty="0">
              <a:latin typeface="Times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Screen Polar operation sketch 2018.png;  from Polar operation sketch 2018.md60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D17BB6-E7AE-0F48-BF6B-5E4954E034EB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6886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S- K&amp;E rolling disc 4262 36th ed. </a:t>
            </a:r>
            <a:r>
              <a:rPr lang="en-US" dirty="0" err="1" smtClean="0"/>
              <a:t>catalog.jpg</a:t>
            </a:r>
            <a:r>
              <a:rPr lang="en-US" dirty="0" smtClean="0"/>
              <a:t>;   S- K&amp;E rolling sphere 4260 36th ed. </a:t>
            </a:r>
            <a:r>
              <a:rPr lang="en-US" dirty="0" err="1" smtClean="0"/>
              <a:t>catalog.jpg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26699-E626-CD47-9DF0-651AB21EB6E1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3683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Screen K&amp;E radial planimeter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catalog.png</a:t>
            </a:r>
            <a:r>
              <a:rPr lang="en-US" dirty="0" smtClean="0"/>
              <a:t>;  scanned from p. 252 of K&amp;E</a:t>
            </a:r>
            <a:r>
              <a:rPr lang="en-US" baseline="0" dirty="0" smtClean="0"/>
              <a:t> catalog, 36</a:t>
            </a:r>
            <a:r>
              <a:rPr lang="en-US" baseline="30000" dirty="0" smtClean="0"/>
              <a:t>th</a:t>
            </a:r>
            <a:r>
              <a:rPr lang="en-US" baseline="0" dirty="0" smtClean="0"/>
              <a:t> edition, 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D17BB6-E7AE-0F48-BF6B-5E4954E034EB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955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Screen square-root planimeter from </a:t>
            </a:r>
            <a:r>
              <a:rPr lang="en-US" dirty="0" err="1" smtClean="0"/>
              <a:t>Leise.png</a:t>
            </a:r>
            <a:r>
              <a:rPr lang="en-US" dirty="0" smtClean="0"/>
              <a:t>;   Screen tracer track </a:t>
            </a:r>
            <a:r>
              <a:rPr lang="en-US" dirty="0" err="1" smtClean="0"/>
              <a:t>function.png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D17BB6-E7AE-0F48-BF6B-5E4954E034EB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5839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American Meter Co-</a:t>
            </a:r>
            <a:r>
              <a:rPr lang="en-US" dirty="0" err="1" smtClean="0"/>
              <a:t>Sq</a:t>
            </a:r>
            <a:r>
              <a:rPr lang="en-US" dirty="0" smtClean="0"/>
              <a:t> Root planimeter photo 2.jpg;</a:t>
            </a:r>
            <a:r>
              <a:rPr lang="en-US" baseline="0" dirty="0" smtClean="0"/>
              <a:t>  </a:t>
            </a:r>
            <a:r>
              <a:rPr lang="en-US" dirty="0" smtClean="0"/>
              <a:t>American Meter Co-</a:t>
            </a:r>
            <a:r>
              <a:rPr lang="en-US" dirty="0" err="1" smtClean="0"/>
              <a:t>Sq</a:t>
            </a:r>
            <a:r>
              <a:rPr lang="en-US" dirty="0" smtClean="0"/>
              <a:t> Root planimeter photo 4.jpg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D17BB6-E7AE-0F48-BF6B-5E4954E034EB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3337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Screen Amsler Integrator No.3 from </a:t>
            </a:r>
            <a:r>
              <a:rPr lang="en-US" dirty="0" err="1" smtClean="0"/>
              <a:t>Catalog.png</a:t>
            </a:r>
            <a:r>
              <a:rPr lang="en-US" dirty="0" smtClean="0"/>
              <a:t>;   6237940.fleaglass 2-dial.jpg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D17BB6-E7AE-0F48-BF6B-5E4954E034EB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Screen 2-dial integrator </a:t>
            </a:r>
            <a:r>
              <a:rPr lang="en-US" dirty="0" err="1" smtClean="0"/>
              <a:t>B.png</a:t>
            </a:r>
            <a:r>
              <a:rPr lang="en-US" dirty="0" smtClean="0"/>
              <a:t>;   from Integrator Operation revived C.md60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D17BB6-E7AE-0F48-BF6B-5E4954E034EB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Screen</a:t>
            </a:r>
            <a:r>
              <a:rPr lang="en-US" baseline="0" dirty="0" smtClean="0"/>
              <a:t> Buoyancy restoring </a:t>
            </a:r>
            <a:r>
              <a:rPr lang="en-US" baseline="0" dirty="0" err="1" smtClean="0"/>
              <a:t>arm.png</a:t>
            </a:r>
            <a:r>
              <a:rPr lang="en-US" baseline="0" dirty="0" smtClean="0"/>
              <a:t>;  from Buoyancy Sketch C.md60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26699-E626-CD47-9DF0-651AB21EB6E1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4024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Screen 427658 x 649.png;  Screen numerals for 427658 x 649.png;  Screen bones for 427658 x 649.png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D17BB6-E7AE-0F48-BF6B-5E4954E034EB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0067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Screen 427658 x 6.png;   Screen Index Column(.</a:t>
            </a:r>
            <a:r>
              <a:rPr lang="en-US" dirty="0" err="1" smtClean="0"/>
              <a:t>png</a:t>
            </a:r>
            <a:r>
              <a:rPr lang="en-US" dirty="0" smtClean="0"/>
              <a:t>);</a:t>
            </a:r>
            <a:r>
              <a:rPr lang="en-US" baseline="0" dirty="0" smtClean="0"/>
              <a:t>   Screen Column 4(.</a:t>
            </a:r>
            <a:r>
              <a:rPr lang="en-US" baseline="0" dirty="0" err="1" smtClean="0"/>
              <a:t>png</a:t>
            </a:r>
            <a:r>
              <a:rPr lang="en-US" baseline="0" dirty="0" smtClean="0"/>
              <a:t>);  Screen Column 2(.</a:t>
            </a:r>
            <a:r>
              <a:rPr lang="en-US" baseline="0" dirty="0" err="1" smtClean="0"/>
              <a:t>png</a:t>
            </a:r>
            <a:r>
              <a:rPr lang="en-US" baseline="0" dirty="0" smtClean="0"/>
              <a:t>);   etc.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D17BB6-E7AE-0F48-BF6B-5E4954E034EB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848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Screen Intro timeline as of 8-20-20.png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26699-E626-CD47-9DF0-651AB21EB6E1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4669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Sc</a:t>
            </a:r>
            <a:r>
              <a:rPr lang="cs-CZ" dirty="0" smtClean="0"/>
              <a:t> 2565948 by 6(.</a:t>
            </a:r>
            <a:r>
              <a:rPr lang="cs-CZ" dirty="0" err="1" smtClean="0"/>
              <a:t>png</a:t>
            </a:r>
            <a:r>
              <a:rPr lang="cs-CZ" dirty="0" smtClean="0"/>
              <a:t>);  </a:t>
            </a:r>
            <a:r>
              <a:rPr lang="cs-CZ" dirty="0" err="1" smtClean="0"/>
              <a:t>Sc</a:t>
            </a:r>
            <a:r>
              <a:rPr lang="cs-CZ" dirty="0" smtClean="0"/>
              <a:t> </a:t>
            </a:r>
            <a:r>
              <a:rPr lang="cs-CZ" dirty="0" err="1" smtClean="0"/>
              <a:t>division</a:t>
            </a:r>
            <a:r>
              <a:rPr lang="cs-CZ" dirty="0" smtClean="0"/>
              <a:t> </a:t>
            </a:r>
            <a:r>
              <a:rPr lang="cs-CZ" dirty="0" err="1" smtClean="0"/>
              <a:t>column</a:t>
            </a:r>
            <a:r>
              <a:rPr lang="cs-CZ" dirty="0" smtClean="0"/>
              <a:t> Index(.</a:t>
            </a:r>
            <a:r>
              <a:rPr lang="cs-CZ" dirty="0" err="1" smtClean="0"/>
              <a:t>png</a:t>
            </a:r>
            <a:r>
              <a:rPr lang="cs-CZ" dirty="0" smtClean="0"/>
              <a:t>);   </a:t>
            </a:r>
            <a:r>
              <a:rPr lang="cs-CZ" dirty="0" err="1" smtClean="0"/>
              <a:t>Sc</a:t>
            </a:r>
            <a:r>
              <a:rPr lang="cs-CZ" dirty="0" smtClean="0"/>
              <a:t> </a:t>
            </a:r>
            <a:r>
              <a:rPr lang="cs-CZ" dirty="0" err="1" smtClean="0"/>
              <a:t>division</a:t>
            </a:r>
            <a:r>
              <a:rPr lang="cs-CZ" dirty="0" smtClean="0"/>
              <a:t> </a:t>
            </a:r>
            <a:r>
              <a:rPr lang="cs-CZ" dirty="0" err="1" smtClean="0"/>
              <a:t>column</a:t>
            </a:r>
            <a:r>
              <a:rPr lang="cs-CZ" dirty="0" smtClean="0"/>
              <a:t> 2(.</a:t>
            </a:r>
            <a:r>
              <a:rPr lang="cs-CZ" dirty="0" err="1" smtClean="0"/>
              <a:t>png</a:t>
            </a:r>
            <a:r>
              <a:rPr lang="cs-CZ" dirty="0" smtClean="0"/>
              <a:t>);  .........   </a:t>
            </a:r>
            <a:r>
              <a:rPr lang="cs-CZ" dirty="0" err="1" smtClean="0"/>
              <a:t>Sc</a:t>
            </a:r>
            <a:r>
              <a:rPr lang="cs-CZ" dirty="0" smtClean="0"/>
              <a:t> </a:t>
            </a:r>
            <a:r>
              <a:rPr lang="cs-CZ" dirty="0" err="1" smtClean="0"/>
              <a:t>division</a:t>
            </a:r>
            <a:r>
              <a:rPr lang="cs-CZ" dirty="0" smtClean="0"/>
              <a:t> </a:t>
            </a:r>
            <a:r>
              <a:rPr lang="cs-CZ" dirty="0" err="1" smtClean="0"/>
              <a:t>column</a:t>
            </a:r>
            <a:r>
              <a:rPr lang="cs-CZ" dirty="0" smtClean="0"/>
              <a:t> </a:t>
            </a:r>
            <a:r>
              <a:rPr lang="cs-CZ" dirty="0" err="1" smtClean="0"/>
              <a:t>remainder</a:t>
            </a:r>
            <a:r>
              <a:rPr lang="cs-CZ" dirty="0" smtClean="0"/>
              <a:t>(.</a:t>
            </a:r>
            <a:r>
              <a:rPr lang="cs-CZ" dirty="0" err="1" smtClean="0"/>
              <a:t>png</a:t>
            </a:r>
            <a:r>
              <a:rPr lang="cs-CZ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D17BB6-E7AE-0F48-BF6B-5E4954E034EB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4942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s-l1600 Millionaire </a:t>
            </a:r>
            <a:r>
              <a:rPr lang="en-US" dirty="0" err="1" smtClean="0"/>
              <a:t>ebay.jpg</a:t>
            </a:r>
            <a:r>
              <a:rPr lang="en-US" dirty="0" smtClean="0"/>
              <a:t>;  in folder Millionaire </a:t>
            </a:r>
            <a:r>
              <a:rPr lang="en-US" dirty="0" err="1" smtClean="0"/>
              <a:t>Otnes</a:t>
            </a:r>
            <a:r>
              <a:rPr lang="en-US" dirty="0" smtClean="0"/>
              <a:t> on eBay 2020 folder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26699-E626-CD47-9DF0-651AB21EB6E1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0211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Screen Dorr </a:t>
            </a:r>
            <a:r>
              <a:rPr lang="en-US" dirty="0" err="1" smtClean="0"/>
              <a:t>Felt.jpg</a:t>
            </a:r>
            <a:r>
              <a:rPr lang="en-US" smtClean="0"/>
              <a:t>;   315px</a:t>
            </a:r>
            <a:r>
              <a:rPr lang="en-US" dirty="0" smtClean="0"/>
              <a:t>-EarlyComptometerMachine.png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D17BB6-E7AE-0F48-BF6B-5E4954E034EB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2983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1947_Office_with_15_Comptometers.jpg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26699-E626-CD47-9DF0-651AB21EB6E1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233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Curt-1970x-Herzstark-portrait-222x306.png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26699-E626-CD47-9DF0-651AB21EB6E1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9917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Difference_engine_plate_1853.jpg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26699-E626-CD47-9DF0-651AB21EB6E1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7131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Scheutz_mechanical_calculator.png</a:t>
            </a:r>
            <a:r>
              <a:rPr lang="en-US" dirty="0" smtClean="0"/>
              <a:t>;   </a:t>
            </a:r>
            <a:r>
              <a:rPr lang="en-US" dirty="0" err="1" smtClean="0"/>
              <a:t>Georg_Scheutz.jpg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D17BB6-E7AE-0F48-BF6B-5E4954E034EB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09384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Screen </a:t>
            </a:r>
            <a:r>
              <a:rPr lang="en-US" dirty="0" err="1" smtClean="0"/>
              <a:t>Ganapathy</a:t>
            </a:r>
            <a:r>
              <a:rPr lang="en-US" dirty="0" smtClean="0"/>
              <a:t> steam H-p-</a:t>
            </a:r>
            <a:r>
              <a:rPr lang="en-US" smtClean="0"/>
              <a:t>T.png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26699-E626-CD47-9DF0-651AB21EB6E1}" type="slidenum">
              <a:rPr lang="en-US" smtClean="0"/>
              <a:pPr>
                <a:defRPr/>
              </a:pPr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143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Screen 4 variable V = C </a:t>
            </a:r>
            <a:r>
              <a:rPr lang="en-US" dirty="0" err="1" smtClean="0"/>
              <a:t>rt</a:t>
            </a:r>
            <a:r>
              <a:rPr lang="en-US" dirty="0" smtClean="0"/>
              <a:t>(RS).</a:t>
            </a:r>
            <a:r>
              <a:rPr lang="en-US" dirty="0" err="1" smtClean="0"/>
              <a:t>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D17BB6-E7AE-0F48-BF6B-5E4954E034EB}" type="slidenum">
              <a:rPr lang="en-US" smtClean="0"/>
              <a:pPr>
                <a:defRPr/>
              </a:pPr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78670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Sc</a:t>
            </a:r>
            <a:r>
              <a:rPr lang="en-US" dirty="0" smtClean="0"/>
              <a:t> Five variable </a:t>
            </a:r>
            <a:r>
              <a:rPr lang="en-US" dirty="0" err="1" smtClean="0"/>
              <a:t>nomgram.jpg</a:t>
            </a:r>
            <a:r>
              <a:rPr lang="en-US" dirty="0" smtClean="0"/>
              <a:t>;  from </a:t>
            </a:r>
            <a:r>
              <a:rPr lang="en-US" dirty="0" err="1" smtClean="0"/>
              <a:t>Sc</a:t>
            </a:r>
            <a:r>
              <a:rPr lang="en-US" dirty="0" smtClean="0"/>
              <a:t> Five variable </a:t>
            </a:r>
            <a:r>
              <a:rPr lang="en-US" dirty="0" err="1" smtClean="0"/>
              <a:t>nomgram.png</a:t>
            </a:r>
            <a:r>
              <a:rPr lang="en-US" dirty="0" smtClean="0"/>
              <a:t>;  from  Five variable </a:t>
            </a:r>
            <a:r>
              <a:rPr lang="en-US" dirty="0" err="1" smtClean="0"/>
              <a:t>nomogram.jpg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D17BB6-E7AE-0F48-BF6B-5E4954E034EB}" type="slidenum">
              <a:rPr lang="en-US" smtClean="0"/>
              <a:pPr>
                <a:defRPr/>
              </a:pPr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753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Shakespeare 1564 </a:t>
            </a:r>
            <a:r>
              <a:rPr lang="mr-IN" dirty="0" smtClean="0"/>
              <a:t>–</a:t>
            </a:r>
            <a:r>
              <a:rPr lang="en-US" dirty="0" smtClean="0"/>
              <a:t> 1616;  Dickens 1812 </a:t>
            </a:r>
            <a:r>
              <a:rPr lang="mr-IN" dirty="0" smtClean="0"/>
              <a:t>–</a:t>
            </a:r>
            <a:r>
              <a:rPr lang="en-US" dirty="0" smtClean="0"/>
              <a:t> 1870;  Newton</a:t>
            </a:r>
            <a:r>
              <a:rPr lang="en-US" baseline="0" dirty="0" smtClean="0"/>
              <a:t>  1643 </a:t>
            </a:r>
            <a:r>
              <a:rPr lang="mr-IN" baseline="0" dirty="0" smtClean="0"/>
              <a:t>–</a:t>
            </a:r>
            <a:r>
              <a:rPr lang="en-US" baseline="0" dirty="0" smtClean="0"/>
              <a:t> 1727; Screen Literacy in </a:t>
            </a:r>
            <a:r>
              <a:rPr lang="en-US" baseline="0" dirty="0" err="1" smtClean="0"/>
              <a:t>England.png</a:t>
            </a:r>
            <a:r>
              <a:rPr lang="en-US" baseline="0" dirty="0" smtClean="0"/>
              <a:t>;  from Literacy figure in MacDraft.md60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26699-E626-CD47-9DF0-651AB21EB6E1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3222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Screen quadratic nomogram from </a:t>
            </a:r>
            <a:r>
              <a:rPr lang="en-US" dirty="0" err="1" smtClean="0"/>
              <a:t>macdraft.png</a:t>
            </a:r>
            <a:r>
              <a:rPr lang="en-US" dirty="0" smtClean="0"/>
              <a:t>;   from  quadratic in macdraft.md60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D17BB6-E7AE-0F48-BF6B-5E4954E034EB}" type="slidenum">
              <a:rPr lang="en-US" smtClean="0"/>
              <a:pPr>
                <a:defRPr/>
              </a:pPr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4673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Screen Cubic eqn. soln. </a:t>
            </a:r>
            <a:r>
              <a:rPr lang="en-US" dirty="0" err="1" smtClean="0"/>
              <a:t>chart.png</a:t>
            </a:r>
            <a:r>
              <a:rPr lang="en-US" dirty="0" smtClean="0"/>
              <a:t>;  Cubic equation solution </a:t>
            </a:r>
            <a:r>
              <a:rPr lang="en-US" dirty="0" err="1" smtClean="0"/>
              <a:t>chart.jpg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D17BB6-E7AE-0F48-BF6B-5E4954E034EB}" type="slidenum">
              <a:rPr lang="en-US" smtClean="0"/>
              <a:pPr>
                <a:defRPr/>
              </a:pPr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7280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Screen 50 random </a:t>
            </a:r>
            <a:r>
              <a:rPr lang="en-US" dirty="0" err="1" smtClean="0"/>
              <a:t>tests.png</a:t>
            </a:r>
            <a:r>
              <a:rPr lang="en-US" dirty="0" smtClean="0"/>
              <a:t>; Screen 50 test </a:t>
            </a:r>
            <a:r>
              <a:rPr lang="en-US" dirty="0" err="1" smtClean="0"/>
              <a:t>cumulative.png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D17BB6-E7AE-0F48-BF6B-5E4954E034EB}" type="slidenum">
              <a:rPr lang="en-US" smtClean="0"/>
              <a:pPr>
                <a:defRPr/>
              </a:pPr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318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628px-Eniac.jpg;   </a:t>
            </a:r>
            <a:r>
              <a:rPr lang="mr-IN" dirty="0" smtClean="0"/>
              <a:t>220px-Hp-35</a:t>
            </a:r>
            <a:r>
              <a:rPr lang="en-US" dirty="0" smtClean="0"/>
              <a:t>.jpg (probably)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26699-E626-CD47-9DF0-651AB21EB6E1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008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7878A0-F7F0-8648-B250-772A65CD4122}" type="slidenum">
              <a:rPr lang="en-US">
                <a:latin typeface="Times" pitchFamily="-1" charset="0"/>
              </a:rPr>
              <a:pPr/>
              <a:t>8</a:t>
            </a:fld>
            <a:endParaRPr lang="en-US" dirty="0">
              <a:latin typeface="Times" pitchFamily="-1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Times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Times" pitchFamily="-1" charset="0"/>
                <a:ea typeface="ＭＳ Ｐゴシック" pitchFamily="-1" charset="-128"/>
                <a:cs typeface="ＭＳ Ｐゴシック" pitchFamily="-1" charset="-128"/>
              </a:rPr>
              <a:t>Screen</a:t>
            </a:r>
            <a:r>
              <a:rPr lang="en-US" baseline="0" dirty="0" smtClean="0">
                <a:latin typeface="Times" pitchFamily="-1" charset="0"/>
                <a:ea typeface="ＭＳ Ｐゴシック" pitchFamily="-1" charset="-128"/>
                <a:cs typeface="ＭＳ Ｐゴシック" pitchFamily="-1" charset="-128"/>
              </a:rPr>
              <a:t> precise-accurate 2020.png;  from </a:t>
            </a:r>
            <a:r>
              <a:rPr lang="en-US" dirty="0" smtClean="0">
                <a:latin typeface="Times" pitchFamily="-1" charset="0"/>
                <a:ea typeface="ＭＳ Ｐゴシック" pitchFamily="-1" charset="-128"/>
                <a:cs typeface="ＭＳ Ｐゴシック" pitchFamily="-1" charset="-128"/>
              </a:rPr>
              <a:t>Precise-Accurate/Unbiased 2020.md60</a:t>
            </a: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2480DD-A20B-AC4F-9BA5-29FE5942162D}" type="slidenum">
              <a:rPr lang="en-US" smtClean="0">
                <a:latin typeface="Times" pitchFamily="-1" charset="0"/>
              </a:rPr>
              <a:pPr/>
              <a:t>9</a:t>
            </a:fld>
            <a:endParaRPr lang="en-US" smtClean="0">
              <a:latin typeface="Times" pitchFamily="-1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ea typeface="ＭＳ Ｐゴシック" pitchFamily="-65" charset="-128"/>
                <a:cs typeface="ＭＳ Ｐゴシック" pitchFamily="-65" charset="-128"/>
              </a:rPr>
              <a:t>Screen linear and multiple scales B;  </a:t>
            </a:r>
          </a:p>
          <a:p>
            <a:r>
              <a:rPr lang="en-US" dirty="0" smtClean="0">
                <a:ea typeface="ＭＳ Ｐゴシック" pitchFamily="-65" charset="-128"/>
                <a:cs typeface="ＭＳ Ｐゴシック" pitchFamily="-65" charset="-128"/>
              </a:rPr>
              <a:t>John_Napier.jpg </a:t>
            </a: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B99166A-F646-F74A-9B5C-FBB4FE463AC2}" type="slidenum">
              <a:rPr lang="en-US" smtClean="0"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pPr/>
              <a:t>11</a:t>
            </a:fld>
            <a:endParaRPr lang="en-US" dirty="0" smtClean="0">
              <a:latin typeface="Time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Sector obverse 442 </a:t>
            </a:r>
            <a:r>
              <a:rPr lang="en-US" dirty="0" err="1" smtClean="0"/>
              <a:t>KB.jpg</a:t>
            </a:r>
            <a:r>
              <a:rPr lang="en-US" dirty="0" smtClean="0"/>
              <a:t>; Sector reverse 400 </a:t>
            </a:r>
            <a:r>
              <a:rPr lang="en-US" dirty="0" err="1" smtClean="0"/>
              <a:t>KB.jpg</a:t>
            </a:r>
            <a:r>
              <a:rPr lang="en-US" dirty="0" smtClean="0"/>
              <a:t>;  both exported from larger photo files. </a:t>
            </a:r>
            <a:r>
              <a:rPr lang="hr-HR" dirty="0" smtClean="0"/>
              <a:t>DAF-20170908--04194 sector obverse.jpg, </a:t>
            </a:r>
            <a:r>
              <a:rPr lang="en-US" dirty="0" smtClean="0"/>
              <a:t>DAF-20170908--04195 sector </a:t>
            </a:r>
            <a:r>
              <a:rPr lang="en-US" dirty="0" err="1" smtClean="0"/>
              <a:t>reverse.jpg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26699-E626-CD47-9DF0-651AB21EB6E1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170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F50A7-4CFA-2643-84CB-D7A6F21D1E0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7BC43-B5FA-CC41-85D1-8DCCB4947C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C2305-A17F-244A-B5C5-0FBF1974E3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F249E-EDA1-554D-A85C-390AFE070C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A5B30-B8DE-0841-B3A0-EFB455F080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91B94-5816-6145-96D4-58D67A2AC5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42A1C-E704-FF4C-A76B-F976B7089B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C52B4-FE5D-7C40-92A8-56580650A3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939BF-FA1B-A04C-8B44-65FEF839DA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0B39A-18CE-8A44-A0E5-A6D6C5BEC6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2D4EB-CBE7-3D4C-8061-DA89A26FEF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64120" y="98880"/>
            <a:ext cx="381000" cy="381000"/>
          </a:xfrm>
          <a:prstGeom prst="rect">
            <a:avLst/>
          </a:prstGeom>
          <a:noFill/>
          <a:ln w="19050" cap="flat" cmpd="sng" algn="ctr">
            <a:solidFill>
              <a:srgbClr val="A000A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>
                <a:solidFill>
                  <a:srgbClr val="A000A1"/>
                </a:solidFill>
                <a:latin typeface="Times" charset="0"/>
              </a:defRPr>
            </a:lvl1pPr>
          </a:lstStyle>
          <a:p>
            <a:pPr>
              <a:defRPr/>
            </a:pPr>
            <a:fld id="{C77DA66C-AED4-A04A-A0A3-6A85459348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SHIELD_G copy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6200" y="76200"/>
            <a:ext cx="401553" cy="4603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.bin"/><Relationship Id="rId12" Type="http://schemas.openxmlformats.org/officeDocument/2006/relationships/image" Target="../media/image2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18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9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20.e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5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9.bin"/><Relationship Id="rId12" Type="http://schemas.openxmlformats.org/officeDocument/2006/relationships/image" Target="../media/image29.emf"/><Relationship Id="rId13" Type="http://schemas.openxmlformats.org/officeDocument/2006/relationships/oleObject" Target="../embeddings/oleObject10.bin"/><Relationship Id="rId14" Type="http://schemas.openxmlformats.org/officeDocument/2006/relationships/image" Target="../media/image30.emf"/><Relationship Id="rId15" Type="http://schemas.openxmlformats.org/officeDocument/2006/relationships/oleObject" Target="../embeddings/oleObject11.bin"/><Relationship Id="rId16" Type="http://schemas.openxmlformats.org/officeDocument/2006/relationships/image" Target="../media/image31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32.png"/><Relationship Id="rId4" Type="http://schemas.openxmlformats.org/officeDocument/2006/relationships/oleObject" Target="../embeddings/oleObject6.bin"/><Relationship Id="rId5" Type="http://schemas.openxmlformats.org/officeDocument/2006/relationships/image" Target="../media/image26.emf"/><Relationship Id="rId6" Type="http://schemas.openxmlformats.org/officeDocument/2006/relationships/oleObject" Target="../embeddings/oleObject7.bin"/><Relationship Id="rId7" Type="http://schemas.openxmlformats.org/officeDocument/2006/relationships/image" Target="../media/image27.emf"/><Relationship Id="rId8" Type="http://schemas.openxmlformats.org/officeDocument/2006/relationships/image" Target="../media/image33.png"/><Relationship Id="rId9" Type="http://schemas.openxmlformats.org/officeDocument/2006/relationships/oleObject" Target="../embeddings/oleObject8.bin"/><Relationship Id="rId10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5" Type="http://schemas.openxmlformats.org/officeDocument/2006/relationships/image" Target="../media/image36.JPG"/><Relationship Id="rId6" Type="http://schemas.openxmlformats.org/officeDocument/2006/relationships/image" Target="../media/image37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hyperlink" Target="http://www.antiquark.com/sliderule/sim/n4es/virtual-n4es.html" TargetMode="External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antiquark.com/sliderule/sim/n3t/virtual-n3-t.html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9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5" Type="http://schemas.openxmlformats.org/officeDocument/2006/relationships/image" Target="../media/image53.jpeg"/><Relationship Id="rId6" Type="http://schemas.openxmlformats.org/officeDocument/2006/relationships/image" Target="../media/image54.jpeg"/><Relationship Id="rId7" Type="http://schemas.openxmlformats.org/officeDocument/2006/relationships/image" Target="../media/image55.jpeg"/><Relationship Id="rId8" Type="http://schemas.openxmlformats.org/officeDocument/2006/relationships/image" Target="../media/image56.jpeg"/><Relationship Id="rId9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Relationship Id="rId3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65.png"/><Relationship Id="rId5" Type="http://schemas.openxmlformats.org/officeDocument/2006/relationships/oleObject" Target="../embeddings/oleObject12.bin"/><Relationship Id="rId6" Type="http://schemas.openxmlformats.org/officeDocument/2006/relationships/image" Target="../media/image64.emf"/><Relationship Id="rId7" Type="http://schemas.openxmlformats.org/officeDocument/2006/relationships/image" Target="../media/image66.jpeg"/><Relationship Id="rId8" Type="http://schemas.openxmlformats.org/officeDocument/2006/relationships/image" Target="../media/image67.jpeg"/><Relationship Id="rId9" Type="http://schemas.openxmlformats.org/officeDocument/2006/relationships/hyperlink" Target="http://www.history.didaktik.mathematik.uni-wuerzburg.de/ausstell/planimet/starke.html" TargetMode="External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png"/><Relationship Id="rId5" Type="http://schemas.openxmlformats.org/officeDocument/2006/relationships/image" Target="../media/image70.gif"/><Relationship Id="rId6" Type="http://schemas.openxmlformats.org/officeDocument/2006/relationships/hyperlink" Target="http://persweb.wabash.edu/facstaff/footer/Planimeter/Polar&amp;Linear.htm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oleObject" Target="../embeddings/oleObject13.bin"/><Relationship Id="rId5" Type="http://schemas.openxmlformats.org/officeDocument/2006/relationships/image" Target="../media/image72.emf"/><Relationship Id="rId6" Type="http://schemas.openxmlformats.org/officeDocument/2006/relationships/image" Target="../media/image74.png"/><Relationship Id="rId7" Type="http://schemas.openxmlformats.org/officeDocument/2006/relationships/image" Target="../media/image75.png"/><Relationship Id="rId8" Type="http://schemas.openxmlformats.org/officeDocument/2006/relationships/oleObject" Target="../embeddings/oleObject14.bin"/><Relationship Id="rId9" Type="http://schemas.openxmlformats.org/officeDocument/2006/relationships/image" Target="../media/image73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8.bin"/><Relationship Id="rId12" Type="http://schemas.openxmlformats.org/officeDocument/2006/relationships/image" Target="../media/image79.emf"/><Relationship Id="rId13" Type="http://schemas.openxmlformats.org/officeDocument/2006/relationships/oleObject" Target="../embeddings/oleObject19.bin"/><Relationship Id="rId14" Type="http://schemas.openxmlformats.org/officeDocument/2006/relationships/image" Target="../media/image80.emf"/><Relationship Id="rId15" Type="http://schemas.openxmlformats.org/officeDocument/2006/relationships/oleObject" Target="../embeddings/oleObject20.bin"/><Relationship Id="rId16" Type="http://schemas.openxmlformats.org/officeDocument/2006/relationships/image" Target="../media/image81.emf"/><Relationship Id="rId17" Type="http://schemas.openxmlformats.org/officeDocument/2006/relationships/oleObject" Target="../embeddings/oleObject21.bin"/><Relationship Id="rId18" Type="http://schemas.openxmlformats.org/officeDocument/2006/relationships/image" Target="../media/image82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83.png"/><Relationship Id="rId5" Type="http://schemas.openxmlformats.org/officeDocument/2006/relationships/oleObject" Target="../embeddings/oleObject15.bin"/><Relationship Id="rId6" Type="http://schemas.openxmlformats.org/officeDocument/2006/relationships/image" Target="../media/image76.emf"/><Relationship Id="rId7" Type="http://schemas.openxmlformats.org/officeDocument/2006/relationships/oleObject" Target="../embeddings/oleObject16.bin"/><Relationship Id="rId8" Type="http://schemas.openxmlformats.org/officeDocument/2006/relationships/image" Target="../media/image77.emf"/><Relationship Id="rId9" Type="http://schemas.openxmlformats.org/officeDocument/2006/relationships/oleObject" Target="../embeddings/oleObject17.bin"/><Relationship Id="rId10" Type="http://schemas.openxmlformats.org/officeDocument/2006/relationships/image" Target="../media/image7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4" Type="http://schemas.openxmlformats.org/officeDocument/2006/relationships/image" Target="../media/image85.jpg"/><Relationship Id="rId5" Type="http://schemas.openxmlformats.org/officeDocument/2006/relationships/image" Target="../media/image86.jpg"/><Relationship Id="rId6" Type="http://schemas.openxmlformats.org/officeDocument/2006/relationships/image" Target="../media/image87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4" Type="http://schemas.openxmlformats.org/officeDocument/2006/relationships/image" Target="../media/image93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6.bin"/><Relationship Id="rId12" Type="http://schemas.openxmlformats.org/officeDocument/2006/relationships/image" Target="../media/image98.emf"/><Relationship Id="rId13" Type="http://schemas.openxmlformats.org/officeDocument/2006/relationships/oleObject" Target="../embeddings/oleObject27.bin"/><Relationship Id="rId14" Type="http://schemas.openxmlformats.org/officeDocument/2006/relationships/image" Target="../media/image99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22.bin"/><Relationship Id="rId4" Type="http://schemas.openxmlformats.org/officeDocument/2006/relationships/image" Target="../media/image94.emf"/><Relationship Id="rId5" Type="http://schemas.openxmlformats.org/officeDocument/2006/relationships/oleObject" Target="../embeddings/oleObject23.bin"/><Relationship Id="rId6" Type="http://schemas.openxmlformats.org/officeDocument/2006/relationships/image" Target="../media/image95.emf"/><Relationship Id="rId7" Type="http://schemas.openxmlformats.org/officeDocument/2006/relationships/oleObject" Target="../embeddings/oleObject24.bin"/><Relationship Id="rId8" Type="http://schemas.openxmlformats.org/officeDocument/2006/relationships/image" Target="../media/image96.emf"/><Relationship Id="rId9" Type="http://schemas.openxmlformats.org/officeDocument/2006/relationships/oleObject" Target="../embeddings/oleObject25.bin"/><Relationship Id="rId10" Type="http://schemas.openxmlformats.org/officeDocument/2006/relationships/image" Target="../media/image97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4" Type="http://schemas.openxmlformats.org/officeDocument/2006/relationships/image" Target="../media/image105.JPG"/><Relationship Id="rId5" Type="http://schemas.openxmlformats.org/officeDocument/2006/relationships/image" Target="../media/image106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3.JPG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6.png"/><Relationship Id="rId20" Type="http://schemas.openxmlformats.org/officeDocument/2006/relationships/oleObject" Target="../embeddings/oleObject35.bin"/><Relationship Id="rId21" Type="http://schemas.openxmlformats.org/officeDocument/2006/relationships/image" Target="../media/image114.emf"/><Relationship Id="rId10" Type="http://schemas.openxmlformats.org/officeDocument/2006/relationships/oleObject" Target="../embeddings/oleObject30.bin"/><Relationship Id="rId11" Type="http://schemas.openxmlformats.org/officeDocument/2006/relationships/image" Target="../media/image109.emf"/><Relationship Id="rId12" Type="http://schemas.openxmlformats.org/officeDocument/2006/relationships/oleObject" Target="../embeddings/oleObject31.bin"/><Relationship Id="rId13" Type="http://schemas.openxmlformats.org/officeDocument/2006/relationships/image" Target="../media/image110.emf"/><Relationship Id="rId14" Type="http://schemas.openxmlformats.org/officeDocument/2006/relationships/oleObject" Target="../embeddings/oleObject32.bin"/><Relationship Id="rId15" Type="http://schemas.openxmlformats.org/officeDocument/2006/relationships/image" Target="../media/image111.emf"/><Relationship Id="rId16" Type="http://schemas.openxmlformats.org/officeDocument/2006/relationships/oleObject" Target="../embeddings/oleObject33.bin"/><Relationship Id="rId17" Type="http://schemas.openxmlformats.org/officeDocument/2006/relationships/image" Target="../media/image112.emf"/><Relationship Id="rId18" Type="http://schemas.openxmlformats.org/officeDocument/2006/relationships/oleObject" Target="../embeddings/oleObject34.bin"/><Relationship Id="rId19" Type="http://schemas.openxmlformats.org/officeDocument/2006/relationships/image" Target="../media/image113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26.xml"/><Relationship Id="rId4" Type="http://schemas.openxmlformats.org/officeDocument/2006/relationships/image" Target="../media/image115.png"/><Relationship Id="rId5" Type="http://schemas.openxmlformats.org/officeDocument/2006/relationships/oleObject" Target="../embeddings/oleObject28.bin"/><Relationship Id="rId6" Type="http://schemas.openxmlformats.org/officeDocument/2006/relationships/image" Target="../media/image107.emf"/><Relationship Id="rId7" Type="http://schemas.openxmlformats.org/officeDocument/2006/relationships/oleObject" Target="../embeddings/oleObject29.bin"/><Relationship Id="rId8" Type="http://schemas.openxmlformats.org/officeDocument/2006/relationships/image" Target="../media/image10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17.png"/></Relationships>
</file>

<file path=ppt/slides/_rels/slide4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1.emf"/><Relationship Id="rId12" Type="http://schemas.openxmlformats.org/officeDocument/2006/relationships/oleObject" Target="../embeddings/oleObject40.bin"/><Relationship Id="rId13" Type="http://schemas.openxmlformats.org/officeDocument/2006/relationships/image" Target="../media/image122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123.jpeg"/><Relationship Id="rId4" Type="http://schemas.openxmlformats.org/officeDocument/2006/relationships/oleObject" Target="../embeddings/oleObject36.bin"/><Relationship Id="rId5" Type="http://schemas.openxmlformats.org/officeDocument/2006/relationships/image" Target="../media/image118.emf"/><Relationship Id="rId6" Type="http://schemas.openxmlformats.org/officeDocument/2006/relationships/oleObject" Target="../embeddings/oleObject37.bin"/><Relationship Id="rId7" Type="http://schemas.openxmlformats.org/officeDocument/2006/relationships/image" Target="../media/image119.emf"/><Relationship Id="rId8" Type="http://schemas.openxmlformats.org/officeDocument/2006/relationships/oleObject" Target="../embeddings/oleObject38.bin"/><Relationship Id="rId9" Type="http://schemas.openxmlformats.org/officeDocument/2006/relationships/image" Target="../media/image120.emf"/><Relationship Id="rId10" Type="http://schemas.openxmlformats.org/officeDocument/2006/relationships/oleObject" Target="../embeddings/oleObject39.bin"/></Relationships>
</file>

<file path=ppt/slides/_rels/slide4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6.emf"/><Relationship Id="rId20" Type="http://schemas.openxmlformats.org/officeDocument/2006/relationships/oleObject" Target="../embeddings/oleObject49.bin"/><Relationship Id="rId21" Type="http://schemas.openxmlformats.org/officeDocument/2006/relationships/image" Target="../media/image132.emf"/><Relationship Id="rId22" Type="http://schemas.openxmlformats.org/officeDocument/2006/relationships/oleObject" Target="../embeddings/oleObject50.bin"/><Relationship Id="rId23" Type="http://schemas.openxmlformats.org/officeDocument/2006/relationships/image" Target="../media/image133.emf"/><Relationship Id="rId24" Type="http://schemas.openxmlformats.org/officeDocument/2006/relationships/oleObject" Target="../embeddings/oleObject51.bin"/><Relationship Id="rId25" Type="http://schemas.openxmlformats.org/officeDocument/2006/relationships/image" Target="../media/image134.emf"/><Relationship Id="rId10" Type="http://schemas.openxmlformats.org/officeDocument/2006/relationships/oleObject" Target="../embeddings/oleObject44.bin"/><Relationship Id="rId11" Type="http://schemas.openxmlformats.org/officeDocument/2006/relationships/image" Target="../media/image127.emf"/><Relationship Id="rId12" Type="http://schemas.openxmlformats.org/officeDocument/2006/relationships/oleObject" Target="../embeddings/oleObject45.bin"/><Relationship Id="rId13" Type="http://schemas.openxmlformats.org/officeDocument/2006/relationships/image" Target="../media/image128.emf"/><Relationship Id="rId14" Type="http://schemas.openxmlformats.org/officeDocument/2006/relationships/oleObject" Target="../embeddings/oleObject46.bin"/><Relationship Id="rId15" Type="http://schemas.openxmlformats.org/officeDocument/2006/relationships/image" Target="../media/image129.emf"/><Relationship Id="rId16" Type="http://schemas.openxmlformats.org/officeDocument/2006/relationships/oleObject" Target="../embeddings/oleObject47.bin"/><Relationship Id="rId17" Type="http://schemas.openxmlformats.org/officeDocument/2006/relationships/image" Target="../media/image130.emf"/><Relationship Id="rId18" Type="http://schemas.openxmlformats.org/officeDocument/2006/relationships/oleObject" Target="../embeddings/oleObject48.bin"/><Relationship Id="rId19" Type="http://schemas.openxmlformats.org/officeDocument/2006/relationships/image" Target="../media/image131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123.jpeg"/><Relationship Id="rId4" Type="http://schemas.openxmlformats.org/officeDocument/2006/relationships/oleObject" Target="../embeddings/oleObject41.bin"/><Relationship Id="rId5" Type="http://schemas.openxmlformats.org/officeDocument/2006/relationships/image" Target="../media/image124.emf"/><Relationship Id="rId6" Type="http://schemas.openxmlformats.org/officeDocument/2006/relationships/oleObject" Target="../embeddings/oleObject42.bin"/><Relationship Id="rId7" Type="http://schemas.openxmlformats.org/officeDocument/2006/relationships/image" Target="../media/image125.emf"/><Relationship Id="rId8" Type="http://schemas.openxmlformats.org/officeDocument/2006/relationships/oleObject" Target="../embeddings/oleObject43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4" Type="http://schemas.openxmlformats.org/officeDocument/2006/relationships/image" Target="../media/image135.emf"/><Relationship Id="rId5" Type="http://schemas.openxmlformats.org/officeDocument/2006/relationships/oleObject" Target="../embeddings/oleObject53.bin"/><Relationship Id="rId6" Type="http://schemas.openxmlformats.org/officeDocument/2006/relationships/image" Target="../media/image136.emf"/><Relationship Id="rId7" Type="http://schemas.openxmlformats.org/officeDocument/2006/relationships/image" Target="../media/image139.png"/><Relationship Id="rId8" Type="http://schemas.openxmlformats.org/officeDocument/2006/relationships/oleObject" Target="../embeddings/oleObject54.bin"/><Relationship Id="rId9" Type="http://schemas.openxmlformats.org/officeDocument/2006/relationships/image" Target="../media/image137.emf"/><Relationship Id="rId10" Type="http://schemas.openxmlformats.org/officeDocument/2006/relationships/oleObject" Target="../embeddings/oleObject55.bin"/><Relationship Id="rId11" Type="http://schemas.openxmlformats.org/officeDocument/2006/relationships/image" Target="../media/image138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1.png"/><Relationship Id="rId3" Type="http://schemas.openxmlformats.org/officeDocument/2006/relationships/image" Target="../media/image14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3.jpg"/><Relationship Id="rId3" Type="http://schemas.openxmlformats.org/officeDocument/2006/relationships/image" Target="../media/image14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5.jpg"/><Relationship Id="rId3" Type="http://schemas.openxmlformats.org/officeDocument/2006/relationships/image" Target="../media/image14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4" Type="http://schemas.openxmlformats.org/officeDocument/2006/relationships/image" Target="../media/image149.png"/><Relationship Id="rId5" Type="http://schemas.openxmlformats.org/officeDocument/2006/relationships/image" Target="../media/image150.png"/><Relationship Id="rId6" Type="http://schemas.openxmlformats.org/officeDocument/2006/relationships/image" Target="../media/image151.png"/><Relationship Id="rId7" Type="http://schemas.openxmlformats.org/officeDocument/2006/relationships/image" Target="../media/image15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4" Type="http://schemas.openxmlformats.org/officeDocument/2006/relationships/image" Target="../media/image154.png"/><Relationship Id="rId5" Type="http://schemas.openxmlformats.org/officeDocument/2006/relationships/image" Target="../media/image155.png"/><Relationship Id="rId6" Type="http://schemas.openxmlformats.org/officeDocument/2006/relationships/image" Target="../media/image156.png"/><Relationship Id="rId7" Type="http://schemas.openxmlformats.org/officeDocument/2006/relationships/image" Target="../media/image157.png"/><Relationship Id="rId8" Type="http://schemas.openxmlformats.org/officeDocument/2006/relationships/image" Target="../media/image158.png"/><Relationship Id="rId9" Type="http://schemas.openxmlformats.org/officeDocument/2006/relationships/image" Target="../media/image15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4" Type="http://schemas.openxmlformats.org/officeDocument/2006/relationships/image" Target="../media/image161.png"/><Relationship Id="rId5" Type="http://schemas.openxmlformats.org/officeDocument/2006/relationships/image" Target="../media/image162.png"/><Relationship Id="rId6" Type="http://schemas.openxmlformats.org/officeDocument/2006/relationships/image" Target="../media/image163.png"/><Relationship Id="rId7" Type="http://schemas.openxmlformats.org/officeDocument/2006/relationships/image" Target="../media/image164.png"/><Relationship Id="rId8" Type="http://schemas.openxmlformats.org/officeDocument/2006/relationships/image" Target="../media/image165.png"/><Relationship Id="rId9" Type="http://schemas.openxmlformats.org/officeDocument/2006/relationships/image" Target="../media/image166.png"/><Relationship Id="rId10" Type="http://schemas.openxmlformats.org/officeDocument/2006/relationships/image" Target="../media/image16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8.jpg"/><Relationship Id="rId3" Type="http://schemas.openxmlformats.org/officeDocument/2006/relationships/image" Target="../media/image169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g"/><Relationship Id="rId4" Type="http://schemas.openxmlformats.org/officeDocument/2006/relationships/image" Target="../media/image172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0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g"/><Relationship Id="rId4" Type="http://schemas.openxmlformats.org/officeDocument/2006/relationships/hyperlink" Target="https://history-computer.com/" TargetMode="External"/><Relationship Id="rId5" Type="http://schemas.openxmlformats.org/officeDocument/2006/relationships/image" Target="../media/image175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3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g"/><Relationship Id="rId4" Type="http://schemas.openxmlformats.org/officeDocument/2006/relationships/image" Target="../media/image177.jpg"/><Relationship Id="rId5" Type="http://schemas.openxmlformats.org/officeDocument/2006/relationships/image" Target="../media/image17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g"/><Relationship Id="rId4" Type="http://schemas.openxmlformats.org/officeDocument/2006/relationships/image" Target="../media/image180.pn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81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g"/><Relationship Id="rId4" Type="http://schemas.openxmlformats.org/officeDocument/2006/relationships/image" Target="../media/image183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g"/><Relationship Id="rId4" Type="http://schemas.openxmlformats.org/officeDocument/2006/relationships/image" Target="../media/image185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4" Type="http://schemas.openxmlformats.org/officeDocument/2006/relationships/image" Target="../media/image18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g"/><Relationship Id="rId4" Type="http://schemas.openxmlformats.org/officeDocument/2006/relationships/image" Target="../media/image19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4" Type="http://schemas.openxmlformats.org/officeDocument/2006/relationships/image" Target="../media/image194.png"/><Relationship Id="rId5" Type="http://schemas.openxmlformats.org/officeDocument/2006/relationships/oleObject" Target="../embeddings/oleObject56.bin"/><Relationship Id="rId6" Type="http://schemas.openxmlformats.org/officeDocument/2006/relationships/image" Target="../media/image191.emf"/><Relationship Id="rId7" Type="http://schemas.openxmlformats.org/officeDocument/2006/relationships/oleObject" Target="../embeddings/oleObject57.bin"/><Relationship Id="rId8" Type="http://schemas.openxmlformats.org/officeDocument/2006/relationships/image" Target="../media/image192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4" Type="http://schemas.openxmlformats.org/officeDocument/2006/relationships/image" Target="../media/image197.png"/><Relationship Id="rId5" Type="http://schemas.openxmlformats.org/officeDocument/2006/relationships/oleObject" Target="../embeddings/oleObject58.bin"/><Relationship Id="rId6" Type="http://schemas.openxmlformats.org/officeDocument/2006/relationships/image" Target="../media/image195.emf"/><Relationship Id="rId7" Type="http://schemas.openxmlformats.org/officeDocument/2006/relationships/oleObject" Target="../embeddings/oleObject59.bin"/><Relationship Id="rId8" Type="http://schemas.openxmlformats.org/officeDocument/2006/relationships/image" Target="../media/image196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4" Type="http://schemas.openxmlformats.org/officeDocument/2006/relationships/image" Target="../media/image200.jpg"/><Relationship Id="rId5" Type="http://schemas.openxmlformats.org/officeDocument/2006/relationships/oleObject" Target="../embeddings/oleObject60.bin"/><Relationship Id="rId6" Type="http://schemas.openxmlformats.org/officeDocument/2006/relationships/image" Target="../media/image198.emf"/><Relationship Id="rId7" Type="http://schemas.openxmlformats.org/officeDocument/2006/relationships/oleObject" Target="../embeddings/oleObject61.bin"/><Relationship Id="rId8" Type="http://schemas.openxmlformats.org/officeDocument/2006/relationships/image" Target="../media/image199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65.bin"/><Relationship Id="rId12" Type="http://schemas.openxmlformats.org/officeDocument/2006/relationships/image" Target="../media/image204.emf"/><Relationship Id="rId13" Type="http://schemas.openxmlformats.org/officeDocument/2006/relationships/oleObject" Target="../embeddings/oleObject66.bin"/><Relationship Id="rId14" Type="http://schemas.openxmlformats.org/officeDocument/2006/relationships/image" Target="../media/image205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40.xml"/><Relationship Id="rId4" Type="http://schemas.openxmlformats.org/officeDocument/2006/relationships/image" Target="../media/image206.png"/><Relationship Id="rId5" Type="http://schemas.openxmlformats.org/officeDocument/2006/relationships/oleObject" Target="../embeddings/oleObject62.bin"/><Relationship Id="rId6" Type="http://schemas.openxmlformats.org/officeDocument/2006/relationships/image" Target="../media/image201.emf"/><Relationship Id="rId7" Type="http://schemas.openxmlformats.org/officeDocument/2006/relationships/oleObject" Target="../embeddings/oleObject63.bin"/><Relationship Id="rId8" Type="http://schemas.openxmlformats.org/officeDocument/2006/relationships/image" Target="../media/image202.emf"/><Relationship Id="rId9" Type="http://schemas.openxmlformats.org/officeDocument/2006/relationships/oleObject" Target="../embeddings/oleObject64.bin"/><Relationship Id="rId10" Type="http://schemas.openxmlformats.org/officeDocument/2006/relationships/image" Target="../media/image203.emf"/></Relationships>
</file>

<file path=ppt/slides/_rels/slide69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70.bin"/><Relationship Id="rId12" Type="http://schemas.openxmlformats.org/officeDocument/2006/relationships/image" Target="../media/image210.emf"/><Relationship Id="rId13" Type="http://schemas.openxmlformats.org/officeDocument/2006/relationships/oleObject" Target="../embeddings/oleObject71.bin"/><Relationship Id="rId14" Type="http://schemas.openxmlformats.org/officeDocument/2006/relationships/image" Target="../media/image211.emf"/><Relationship Id="rId15" Type="http://schemas.openxmlformats.org/officeDocument/2006/relationships/oleObject" Target="../embeddings/oleObject72.bin"/><Relationship Id="rId16" Type="http://schemas.openxmlformats.org/officeDocument/2006/relationships/image" Target="../media/image212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41.xml"/><Relationship Id="rId4" Type="http://schemas.openxmlformats.org/officeDocument/2006/relationships/image" Target="../media/image213.png"/><Relationship Id="rId5" Type="http://schemas.openxmlformats.org/officeDocument/2006/relationships/oleObject" Target="../embeddings/oleObject67.bin"/><Relationship Id="rId6" Type="http://schemas.openxmlformats.org/officeDocument/2006/relationships/image" Target="../media/image207.emf"/><Relationship Id="rId7" Type="http://schemas.openxmlformats.org/officeDocument/2006/relationships/oleObject" Target="../embeddings/oleObject68.bin"/><Relationship Id="rId8" Type="http://schemas.openxmlformats.org/officeDocument/2006/relationships/image" Target="../media/image208.emf"/><Relationship Id="rId9" Type="http://schemas.openxmlformats.org/officeDocument/2006/relationships/oleObject" Target="../embeddings/oleObject69.bin"/><Relationship Id="rId10" Type="http://schemas.openxmlformats.org/officeDocument/2006/relationships/image" Target="../media/image20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4" Type="http://schemas.openxmlformats.org/officeDocument/2006/relationships/image" Target="../media/image216.png"/><Relationship Id="rId5" Type="http://schemas.openxmlformats.org/officeDocument/2006/relationships/image" Target="../media/image21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8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4" Type="http://schemas.openxmlformats.org/officeDocument/2006/relationships/image" Target="../media/image221.png"/><Relationship Id="rId5" Type="http://schemas.openxmlformats.org/officeDocument/2006/relationships/image" Target="../media/image222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9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4572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ea typeface="ＭＳ Ｐゴシック" pitchFamily="-1" charset="-128"/>
                <a:cs typeface="ＭＳ Ｐゴシック" pitchFamily="-1" charset="-128"/>
              </a:rPr>
              <a:t>Computing before Electronics</a:t>
            </a:r>
            <a:endParaRPr lang="en-US" sz="3200" dirty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5373" name="TextBox 23"/>
          <p:cNvSpPr txBox="1">
            <a:spLocks noChangeArrowheads="1"/>
          </p:cNvSpPr>
          <p:nvPr/>
        </p:nvSpPr>
        <p:spPr bwMode="auto">
          <a:xfrm>
            <a:off x="381000" y="5715000"/>
            <a:ext cx="3657600" cy="923330"/>
          </a:xfrm>
          <a:prstGeom prst="rect">
            <a:avLst/>
          </a:prstGeom>
          <a:noFill/>
          <a:ln w="28575" cmpd="sng">
            <a:solidFill>
              <a:srgbClr val="008000"/>
            </a:solidFill>
            <a:round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smtClean="0">
                <a:solidFill>
                  <a:srgbClr val="008000"/>
                </a:solidFill>
              </a:rPr>
              <a:t>Thayer </a:t>
            </a:r>
            <a:r>
              <a:rPr lang="en-US" sz="1800" dirty="0">
                <a:solidFill>
                  <a:srgbClr val="008000"/>
                </a:solidFill>
              </a:rPr>
              <a:t>School of </a:t>
            </a:r>
            <a:r>
              <a:rPr lang="en-US" sz="1800" dirty="0" smtClean="0">
                <a:solidFill>
                  <a:srgbClr val="008000"/>
                </a:solidFill>
              </a:rPr>
              <a:t>Engineering  </a:t>
            </a:r>
          </a:p>
          <a:p>
            <a:pPr algn="ctr"/>
            <a:r>
              <a:rPr lang="en-US" sz="1800" dirty="0" smtClean="0">
                <a:solidFill>
                  <a:srgbClr val="008000"/>
                </a:solidFill>
              </a:rPr>
              <a:t>Dartmouth College</a:t>
            </a:r>
          </a:p>
          <a:p>
            <a:pPr algn="ctr"/>
            <a:r>
              <a:rPr lang="en-US" sz="1800" dirty="0" smtClean="0">
                <a:solidFill>
                  <a:srgbClr val="008000"/>
                </a:solidFill>
              </a:rPr>
              <a:t>Hanover, New Hampshire  U.S.A.</a:t>
            </a:r>
          </a:p>
        </p:txBody>
      </p:sp>
      <p:sp>
        <p:nvSpPr>
          <p:cNvPr id="15375" name="Slide Number Placeholder 25"/>
          <p:cNvSpPr>
            <a:spLocks noGrp="1"/>
          </p:cNvSpPr>
          <p:nvPr>
            <p:ph type="sldNum" sz="quarter" idx="12"/>
          </p:nvPr>
        </p:nvSpPr>
        <p:spPr>
          <a:noFill/>
          <a:ln>
            <a:headEnd/>
            <a:tailEnd/>
          </a:ln>
        </p:spPr>
        <p:txBody>
          <a:bodyPr/>
          <a:lstStyle/>
          <a:p>
            <a:fld id="{3BCAAF38-E51B-5B48-AEAC-7578B0908444}" type="slidenum">
              <a:rPr lang="en-US" smtClean="0">
                <a:latin typeface="Times" pitchFamily="-1" charset="0"/>
              </a:rPr>
              <a:pPr/>
              <a:t>1</a:t>
            </a:fld>
            <a:endParaRPr lang="en-US" dirty="0" smtClean="0">
              <a:latin typeface="Times" pitchFamily="-1" charset="0"/>
            </a:endParaRPr>
          </a:p>
        </p:txBody>
      </p:sp>
      <p:sp>
        <p:nvSpPr>
          <p:cNvPr id="25" name="TextBox 9"/>
          <p:cNvSpPr txBox="1">
            <a:spLocks noChangeArrowheads="1"/>
          </p:cNvSpPr>
          <p:nvPr/>
        </p:nvSpPr>
        <p:spPr bwMode="auto">
          <a:xfrm>
            <a:off x="2362200" y="762000"/>
            <a:ext cx="4876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 smtClean="0">
                <a:solidFill>
                  <a:srgbClr val="000090"/>
                </a:solidFill>
              </a:rPr>
              <a:t>Virtual IM 2020</a:t>
            </a:r>
            <a:r>
              <a:rPr lang="en-US" sz="1800" dirty="0" smtClean="0">
                <a:solidFill>
                  <a:srgbClr val="000090"/>
                </a:solidFill>
              </a:rPr>
              <a:t>,  </a:t>
            </a:r>
            <a:r>
              <a:rPr lang="en-US" sz="2000" dirty="0" smtClean="0">
                <a:solidFill>
                  <a:srgbClr val="000090"/>
                </a:solidFill>
              </a:rPr>
              <a:t>September 12-13, 2020</a:t>
            </a:r>
            <a:endParaRPr lang="en-US" sz="2000" dirty="0">
              <a:solidFill>
                <a:srgbClr val="000090"/>
              </a:solidFill>
            </a:endParaRPr>
          </a:p>
        </p:txBody>
      </p:sp>
      <p:pic>
        <p:nvPicPr>
          <p:cNvPr id="11" name="Picture 10" descr="Thayer School Classes 1894-95.jpg"/>
          <p:cNvPicPr/>
          <p:nvPr/>
        </p:nvPicPr>
        <p:blipFill rotWithShape="1">
          <a:blip r:embed="rId3"/>
          <a:srcRect l="1964" t="21974" r="4082" b="401"/>
          <a:stretch/>
        </p:blipFill>
        <p:spPr>
          <a:xfrm>
            <a:off x="1143000" y="1143000"/>
            <a:ext cx="6934200" cy="41300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5269468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Thayer School students at their computations with Prof. Robert Fletcher (left) in about 1894.</a:t>
            </a:r>
            <a:endParaRPr 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1066800" y="438090"/>
            <a:ext cx="6936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Creating a Short Course on the History of Calculating Techniques.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5715000" y="6019800"/>
            <a:ext cx="3083146" cy="646331"/>
          </a:xfrm>
          <a:prstGeom prst="rect">
            <a:avLst/>
          </a:prstGeom>
          <a:ln w="28575" cmpd="sng">
            <a:solidFill>
              <a:srgbClr val="008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solidFill>
                  <a:srgbClr val="008000"/>
                </a:solidFill>
              </a:rPr>
              <a:t>H. J. Frost</a:t>
            </a:r>
          </a:p>
          <a:p>
            <a:pPr algn="ctr"/>
            <a:r>
              <a:rPr lang="en-US" sz="1800" dirty="0" smtClean="0">
                <a:solidFill>
                  <a:srgbClr val="008000"/>
                </a:solidFill>
              </a:rPr>
              <a:t>(</a:t>
            </a:r>
            <a:r>
              <a:rPr lang="en-US" sz="1800" dirty="0" err="1">
                <a:solidFill>
                  <a:srgbClr val="008000"/>
                </a:solidFill>
              </a:rPr>
              <a:t>harold.j.frost@dartmouth.edu</a:t>
            </a:r>
            <a:r>
              <a:rPr lang="en-US" sz="1800" dirty="0">
                <a:solidFill>
                  <a:srgbClr val="008000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229600" cy="533400"/>
          </a:xfrm>
        </p:spPr>
        <p:txBody>
          <a:bodyPr/>
          <a:lstStyle/>
          <a:p>
            <a:r>
              <a:rPr lang="en-US" sz="3000" dirty="0" smtClean="0">
                <a:solidFill>
                  <a:srgbClr val="3366FF"/>
                </a:solidFill>
              </a:rPr>
              <a:t>Day 1:  </a:t>
            </a:r>
            <a:r>
              <a:rPr lang="en-US" sz="3000" dirty="0">
                <a:solidFill>
                  <a:srgbClr val="0000FF"/>
                </a:solidFill>
                <a:latin typeface="Times" pitchFamily="-65" charset="0"/>
              </a:rPr>
              <a:t>The Logarithmic Scale and The Slide </a:t>
            </a:r>
            <a:r>
              <a:rPr lang="en-US" sz="3000" dirty="0" smtClean="0">
                <a:solidFill>
                  <a:srgbClr val="0000FF"/>
                </a:solidFill>
                <a:latin typeface="Times" pitchFamily="-65" charset="0"/>
              </a:rPr>
              <a:t>Rule.</a:t>
            </a:r>
            <a:r>
              <a:rPr lang="en-US" sz="3000" dirty="0" smtClean="0"/>
              <a:t>    </a:t>
            </a:r>
            <a:endParaRPr lang="en-US" sz="3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7C52B4-FE5D-7C40-92A8-56580650A380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4" name="Picture 3" descr="Screen Student using Thach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747725"/>
            <a:ext cx="6535738" cy="519587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304800" y="5943600"/>
            <a:ext cx="8686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r>
              <a:rPr lang="en-US" sz="2400" dirty="0" smtClean="0"/>
              <a:t>Thayer School's example of Thacher’s Calculating Instrument.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286000" y="6442501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000090"/>
                </a:solidFill>
              </a:rPr>
              <a:t>(Photograph from Dartmouth College Archives)</a:t>
            </a:r>
            <a:endParaRPr lang="en-US" sz="18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060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381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00FF"/>
                </a:solidFill>
                <a:latin typeface="Times" pitchFamily="-65" charset="0"/>
              </a:rPr>
              <a:t>Introduction to The </a:t>
            </a:r>
            <a:r>
              <a:rPr lang="en-US" dirty="0">
                <a:solidFill>
                  <a:srgbClr val="0000FF"/>
                </a:solidFill>
                <a:latin typeface="Times" pitchFamily="-65" charset="0"/>
              </a:rPr>
              <a:t>Logarithmic </a:t>
            </a:r>
            <a:r>
              <a:rPr lang="en-US" dirty="0" smtClean="0">
                <a:solidFill>
                  <a:srgbClr val="0000FF"/>
                </a:solidFill>
                <a:latin typeface="Times" pitchFamily="-65" charset="0"/>
              </a:rPr>
              <a:t>Scale</a:t>
            </a:r>
            <a:endParaRPr lang="en-US" dirty="0">
              <a:latin typeface="Times" pitchFamily="-65" charset="0"/>
            </a:endParaRPr>
          </a:p>
        </p:txBody>
      </p:sp>
      <p:pic>
        <p:nvPicPr>
          <p:cNvPr id="15363" name="Picture 26" descr="John_Napier"/>
          <p:cNvPicPr>
            <a:picLocks noChangeAspect="1" noChangeArrowheads="1"/>
          </p:cNvPicPr>
          <p:nvPr/>
        </p:nvPicPr>
        <p:blipFill rotWithShape="1">
          <a:blip r:embed="rId3"/>
          <a:srcRect t="-103" b="16491"/>
          <a:stretch/>
        </p:blipFill>
        <p:spPr bwMode="auto">
          <a:xfrm>
            <a:off x="5105400" y="667512"/>
            <a:ext cx="3733800" cy="3941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 Box 27"/>
          <p:cNvSpPr txBox="1">
            <a:spLocks noChangeArrowheads="1"/>
          </p:cNvSpPr>
          <p:nvPr/>
        </p:nvSpPr>
        <p:spPr bwMode="auto">
          <a:xfrm>
            <a:off x="4948946" y="4724400"/>
            <a:ext cx="4195054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/>
              <a:t>John Napier.  8th Laird of Merchistoun</a:t>
            </a:r>
          </a:p>
          <a:p>
            <a:pPr algn="ctr"/>
            <a:r>
              <a:rPr lang="en-US" sz="1800" dirty="0"/>
              <a:t>(1550 - 1617)</a:t>
            </a:r>
          </a:p>
          <a:p>
            <a:pPr algn="ctr"/>
            <a:r>
              <a:rPr lang="en-US" sz="1800" dirty="0"/>
              <a:t>Scottish Mathematician,</a:t>
            </a:r>
          </a:p>
          <a:p>
            <a:pPr algn="ctr"/>
            <a:r>
              <a:rPr lang="en-US" sz="1800" dirty="0"/>
              <a:t>The Discoverer of the </a:t>
            </a:r>
            <a:r>
              <a:rPr lang="en-US" sz="1800" dirty="0" smtClean="0"/>
              <a:t>Logarithm</a:t>
            </a:r>
          </a:p>
          <a:p>
            <a:pPr algn="ctr"/>
            <a:r>
              <a:rPr lang="en-US" sz="1800" dirty="0" smtClean="0"/>
              <a:t>(</a:t>
            </a:r>
            <a:r>
              <a:rPr lang="en-US" sz="1800" i="1" dirty="0" err="1" smtClean="0"/>
              <a:t>Mirifici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Logarithmorum</a:t>
            </a:r>
            <a:r>
              <a:rPr lang="en-US" sz="1800" i="1" dirty="0" smtClean="0"/>
              <a:t>     </a:t>
            </a:r>
          </a:p>
          <a:p>
            <a:pPr algn="ctr"/>
            <a:r>
              <a:rPr lang="en-US" sz="1800" i="1" dirty="0" smtClean="0"/>
              <a:t>            </a:t>
            </a:r>
            <a:r>
              <a:rPr lang="en-US" sz="1800" i="1" dirty="0" err="1" smtClean="0"/>
              <a:t>Canonis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Descriptio</a:t>
            </a:r>
            <a:r>
              <a:rPr lang="en-US" sz="1800" dirty="0" smtClean="0"/>
              <a:t>, 1614)</a:t>
            </a:r>
            <a:endParaRPr lang="en-US" sz="1800" i="1" dirty="0"/>
          </a:p>
        </p:txBody>
      </p:sp>
      <p:sp>
        <p:nvSpPr>
          <p:cNvPr id="15365" name="Text Box 28"/>
          <p:cNvSpPr txBox="1">
            <a:spLocks noChangeArrowheads="1"/>
          </p:cNvSpPr>
          <p:nvPr/>
        </p:nvSpPr>
        <p:spPr bwMode="auto">
          <a:xfrm>
            <a:off x="6390082" y="6520644"/>
            <a:ext cx="27750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(portrait from Wikipedia, 2011)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15366" name="TextBox 6"/>
          <p:cNvSpPr txBox="1">
            <a:spLocks noChangeArrowheads="1"/>
          </p:cNvSpPr>
          <p:nvPr/>
        </p:nvSpPr>
        <p:spPr bwMode="auto">
          <a:xfrm>
            <a:off x="0" y="609600"/>
            <a:ext cx="50292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Logarithm :</a:t>
            </a:r>
          </a:p>
          <a:p>
            <a:r>
              <a:rPr lang="en-US" sz="1800" dirty="0" smtClean="0"/>
              <a:t>   One </a:t>
            </a:r>
            <a:r>
              <a:rPr lang="en-US" sz="1800" dirty="0"/>
              <a:t>of a particular class of arithmetical functions, </a:t>
            </a:r>
            <a:r>
              <a:rPr lang="en-US" sz="1800" dirty="0" smtClean="0"/>
              <a:t>   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  invented </a:t>
            </a:r>
            <a:r>
              <a:rPr lang="en-US" sz="1800" dirty="0"/>
              <a:t>by John Napier of Merchiston... (O.E.D.)</a:t>
            </a:r>
            <a:endParaRPr lang="en-US" sz="900" dirty="0"/>
          </a:p>
          <a:p>
            <a:r>
              <a:rPr lang="en-US" sz="900" dirty="0"/>
              <a:t>  </a:t>
            </a:r>
            <a:endParaRPr lang="en-US" sz="900" dirty="0" smtClean="0"/>
          </a:p>
          <a:p>
            <a:r>
              <a:rPr lang="en-US" sz="2000" dirty="0" smtClean="0"/>
              <a:t>from </a:t>
            </a:r>
            <a:r>
              <a:rPr lang="en-US" sz="2000" dirty="0"/>
              <a:t>the Greek:</a:t>
            </a:r>
          </a:p>
          <a:p>
            <a:r>
              <a:rPr lang="en-US" sz="2000" i="1" dirty="0"/>
              <a:t> </a:t>
            </a:r>
            <a:r>
              <a:rPr lang="en-US" sz="2000" i="1" dirty="0" smtClean="0"/>
              <a:t>     </a:t>
            </a:r>
            <a:r>
              <a:rPr lang="en-US" sz="2000" i="1" dirty="0">
                <a:solidFill>
                  <a:srgbClr val="FF0000"/>
                </a:solidFill>
              </a:rPr>
              <a:t>λόγ-ος</a:t>
            </a:r>
            <a:r>
              <a:rPr lang="en-US" sz="2000" dirty="0" smtClean="0"/>
              <a:t>  word</a:t>
            </a:r>
            <a:r>
              <a:rPr lang="en-US" sz="2000" dirty="0"/>
              <a:t>, proportion, ratio</a:t>
            </a:r>
          </a:p>
          <a:p>
            <a:r>
              <a:rPr lang="en-US" sz="2000" dirty="0"/>
              <a:t>    </a:t>
            </a:r>
            <a:r>
              <a:rPr lang="en-US" sz="2000" dirty="0" smtClean="0"/>
              <a:t>      </a:t>
            </a:r>
            <a:r>
              <a:rPr lang="en-US" sz="2000" dirty="0"/>
              <a:t>+ </a:t>
            </a:r>
            <a:r>
              <a:rPr lang="en-US" sz="2000" i="1" dirty="0" smtClean="0">
                <a:solidFill>
                  <a:srgbClr val="FF0000"/>
                </a:solidFill>
              </a:rPr>
              <a:t>ἀριθμός</a:t>
            </a:r>
            <a:r>
              <a:rPr lang="en-US" sz="2000" dirty="0" smtClean="0"/>
              <a:t>  number</a:t>
            </a:r>
            <a:endParaRPr lang="en-US" sz="2000" dirty="0"/>
          </a:p>
        </p:txBody>
      </p:sp>
      <p:pic>
        <p:nvPicPr>
          <p:cNvPr id="15367" name="Picture 7" descr="Screen linear and multiple scales B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2232" y="2667000"/>
            <a:ext cx="1800568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Screen long multiple scale B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" y="6172200"/>
            <a:ext cx="6019800" cy="635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87970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533400"/>
          </a:xfrm>
        </p:spPr>
        <p:txBody>
          <a:bodyPr/>
          <a:lstStyle/>
          <a:p>
            <a:pPr eaLnBrk="1" hangingPunct="1"/>
            <a:r>
              <a:rPr lang="en-US" sz="3200" dirty="0">
                <a:solidFill>
                  <a:srgbClr val="FF0000"/>
                </a:solidFill>
                <a:latin typeface="Times" pitchFamily="-65" charset="0"/>
              </a:rPr>
              <a:t>Using Logarithms</a:t>
            </a:r>
          </a:p>
        </p:txBody>
      </p:sp>
      <p:sp>
        <p:nvSpPr>
          <p:cNvPr id="20488" name="Text Box 3"/>
          <p:cNvSpPr txBox="1">
            <a:spLocks noChangeArrowheads="1"/>
          </p:cNvSpPr>
          <p:nvPr/>
        </p:nvSpPr>
        <p:spPr bwMode="auto">
          <a:xfrm>
            <a:off x="457200" y="1882914"/>
            <a:ext cx="403382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Given </a:t>
            </a:r>
            <a:r>
              <a:rPr lang="en-US" sz="2800" i="1" dirty="0" smtClean="0">
                <a:solidFill>
                  <a:srgbClr val="FF0000"/>
                </a:solidFill>
              </a:rPr>
              <a:t>y</a:t>
            </a:r>
            <a:r>
              <a:rPr lang="en-US" sz="2800" dirty="0" smtClean="0">
                <a:solidFill>
                  <a:srgbClr val="FF0000"/>
                </a:solidFill>
              </a:rPr>
              <a:t> and </a:t>
            </a:r>
            <a:r>
              <a:rPr lang="en-US" sz="2800" i="1" dirty="0" smtClean="0">
                <a:solidFill>
                  <a:srgbClr val="FF0000"/>
                </a:solidFill>
              </a:rPr>
              <a:t>z</a:t>
            </a:r>
            <a:r>
              <a:rPr lang="en-US" sz="2800" dirty="0" smtClean="0">
                <a:solidFill>
                  <a:srgbClr val="FF0000"/>
                </a:solidFill>
              </a:rPr>
              <a:t>, to </a:t>
            </a:r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dirty="0" smtClean="0">
                <a:solidFill>
                  <a:srgbClr val="FF0000"/>
                </a:solidFill>
              </a:rPr>
              <a:t>ompute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</p:txBody>
      </p:sp>
      <p:graphicFrame>
        <p:nvGraphicFramePr>
          <p:cNvPr id="2048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6737982"/>
              </p:ext>
            </p:extLst>
          </p:nvPr>
        </p:nvGraphicFramePr>
        <p:xfrm>
          <a:off x="4572000" y="2035314"/>
          <a:ext cx="1522413" cy="449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0" name="Equation" r:id="rId3" imgW="558800" imgH="165100" progId="Equation.DSMT4">
                  <p:embed/>
                </p:oleObj>
              </mc:Choice>
              <mc:Fallback>
                <p:oleObj name="Equation" r:id="rId3" imgW="558800" imgH="165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035314"/>
                        <a:ext cx="1522413" cy="449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8730078"/>
              </p:ext>
            </p:extLst>
          </p:nvPr>
        </p:nvGraphicFramePr>
        <p:xfrm>
          <a:off x="4516438" y="2684508"/>
          <a:ext cx="2036762" cy="570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1" name="Equation" r:id="rId5" imgW="863600" imgH="241300" progId="Equation.DSMT4">
                  <p:embed/>
                </p:oleObj>
              </mc:Choice>
              <mc:Fallback>
                <p:oleObj name="Equation" r:id="rId5" imgW="8636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6438" y="2684508"/>
                        <a:ext cx="2036762" cy="5700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9" name="Text Box 6"/>
          <p:cNvSpPr txBox="1">
            <a:spLocks noChangeArrowheads="1"/>
          </p:cNvSpPr>
          <p:nvPr/>
        </p:nvSpPr>
        <p:spPr bwMode="auto">
          <a:xfrm>
            <a:off x="609600" y="2675454"/>
            <a:ext cx="5344198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•</a:t>
            </a:r>
            <a:r>
              <a:rPr lang="en-US" dirty="0" smtClean="0"/>
              <a:t>  Look up </a:t>
            </a:r>
            <a:r>
              <a:rPr lang="en-US" dirty="0"/>
              <a:t>the logarithm of </a:t>
            </a:r>
            <a:r>
              <a:rPr lang="en-US" i="1" dirty="0"/>
              <a:t>y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r>
              <a:rPr lang="en-US" dirty="0"/>
              <a:t>•  </a:t>
            </a:r>
            <a:r>
              <a:rPr lang="en-US" dirty="0" smtClean="0"/>
              <a:t>Look up </a:t>
            </a:r>
            <a:r>
              <a:rPr lang="en-US" dirty="0"/>
              <a:t>the logarithm of </a:t>
            </a:r>
            <a:r>
              <a:rPr lang="en-US" i="1" dirty="0"/>
              <a:t>z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r>
              <a:rPr lang="en-US" dirty="0"/>
              <a:t>•  Compute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r>
              <a:rPr lang="en-US" dirty="0"/>
              <a:t>•  </a:t>
            </a:r>
            <a:r>
              <a:rPr lang="en-US" dirty="0" smtClean="0"/>
              <a:t>Look up </a:t>
            </a:r>
            <a:r>
              <a:rPr lang="en-US" dirty="0"/>
              <a:t>the anti-logarithm </a:t>
            </a:r>
            <a:r>
              <a:rPr lang="en-US" dirty="0" smtClean="0"/>
              <a:t>of </a:t>
            </a:r>
            <a:r>
              <a:rPr lang="en-US" dirty="0"/>
              <a:t>log</a:t>
            </a:r>
            <a:r>
              <a:rPr lang="en-US" sz="3200" baseline="-25000" dirty="0"/>
              <a:t>10</a:t>
            </a:r>
            <a:r>
              <a:rPr lang="en-US" dirty="0"/>
              <a:t>(</a:t>
            </a:r>
            <a:r>
              <a:rPr lang="en-US" i="1" dirty="0"/>
              <a:t>w</a:t>
            </a:r>
            <a:r>
              <a:rPr lang="en-US" dirty="0"/>
              <a:t>)</a:t>
            </a:r>
            <a:r>
              <a:rPr lang="en-US" dirty="0" smtClean="0"/>
              <a:t>:</a:t>
            </a:r>
            <a:endParaRPr lang="en-US" dirty="0"/>
          </a:p>
        </p:txBody>
      </p:sp>
      <p:graphicFrame>
        <p:nvGraphicFramePr>
          <p:cNvPr id="2048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4749322"/>
              </p:ext>
            </p:extLst>
          </p:nvPr>
        </p:nvGraphicFramePr>
        <p:xfrm>
          <a:off x="4556125" y="3373174"/>
          <a:ext cx="1997075" cy="567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2" name="Equation" r:id="rId7" imgW="850900" imgH="241300" progId="Equation.DSMT4">
                  <p:embed/>
                </p:oleObj>
              </mc:Choice>
              <mc:Fallback>
                <p:oleObj name="Equation" r:id="rId7" imgW="8509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6125" y="3373174"/>
                        <a:ext cx="1997075" cy="5671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5710978"/>
              </p:ext>
            </p:extLst>
          </p:nvPr>
        </p:nvGraphicFramePr>
        <p:xfrm>
          <a:off x="2801938" y="4092714"/>
          <a:ext cx="4454525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3" name="Equation" r:id="rId9" imgW="1917700" imgH="241300" progId="Equation.DSMT4">
                  <p:embed/>
                </p:oleObj>
              </mc:Choice>
              <mc:Fallback>
                <p:oleObj name="Equation" r:id="rId9" imgW="19177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1938" y="4092714"/>
                        <a:ext cx="4454525" cy="56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0841466"/>
              </p:ext>
            </p:extLst>
          </p:nvPr>
        </p:nvGraphicFramePr>
        <p:xfrm>
          <a:off x="5980113" y="4892814"/>
          <a:ext cx="2173287" cy="566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4" name="Equation" r:id="rId11" imgW="927100" imgH="241300" progId="Equation.DSMT4">
                  <p:embed/>
                </p:oleObj>
              </mc:Choice>
              <mc:Fallback>
                <p:oleObj name="Equation" r:id="rId11" imgW="9271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0113" y="4892814"/>
                        <a:ext cx="2173287" cy="5668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93" name="Slide Number Placeholder 12"/>
          <p:cNvSpPr>
            <a:spLocks noGrp="1"/>
          </p:cNvSpPr>
          <p:nvPr>
            <p:ph type="sldNum" sz="quarter" idx="12"/>
          </p:nvPr>
        </p:nvSpPr>
        <p:spPr>
          <a:noFill/>
          <a:ln>
            <a:headEnd/>
            <a:tailEnd/>
          </a:ln>
        </p:spPr>
        <p:txBody>
          <a:bodyPr/>
          <a:lstStyle/>
          <a:p>
            <a:fld id="{42418CDD-F7BD-F54C-AE39-22C6DA992F69}" type="slidenum">
              <a:rPr lang="en-US" smtClean="0">
                <a:latin typeface="Times" pitchFamily="-65" charset="0"/>
                <a:ea typeface="Times" pitchFamily="-65" charset="0"/>
                <a:cs typeface="Times" pitchFamily="-65" charset="0"/>
              </a:rPr>
              <a:pPr/>
              <a:t>12</a:t>
            </a:fld>
            <a:endParaRPr lang="en-US" dirty="0" smtClean="0">
              <a:latin typeface="Times" pitchFamily="-65" charset="0"/>
              <a:ea typeface="Times" pitchFamily="-65" charset="0"/>
              <a:cs typeface="Times" pitchFamily="-65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400" y="5486400"/>
            <a:ext cx="7391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Multiplication (and division) were performed by reference to a table (often filling an entire book) giving values of   </a:t>
            </a:r>
            <a:r>
              <a:rPr lang="en-US" sz="2000" i="1" dirty="0" smtClean="0"/>
              <a:t>N</a:t>
            </a:r>
            <a:r>
              <a:rPr lang="en-US" sz="2000" dirty="0" smtClean="0"/>
              <a:t>  and   log</a:t>
            </a:r>
            <a:r>
              <a:rPr lang="en-US" baseline="-25000" dirty="0" smtClean="0"/>
              <a:t>10</a:t>
            </a:r>
            <a:r>
              <a:rPr lang="en-US" sz="2000" dirty="0" smtClean="0"/>
              <a:t>(</a:t>
            </a:r>
            <a:r>
              <a:rPr lang="en-US" sz="2000" i="1" dirty="0" smtClean="0"/>
              <a:t>N</a:t>
            </a:r>
            <a:r>
              <a:rPr lang="en-US" sz="2000" dirty="0" smtClean="0"/>
              <a:t>).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685800" y="914400"/>
            <a:ext cx="81078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Students have seen logarithms, but often have never used them.</a:t>
            </a:r>
          </a:p>
          <a:p>
            <a:r>
              <a:rPr lang="en-US" dirty="0" smtClean="0"/>
              <a:t>A review is appropriate.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6248400"/>
            <a:ext cx="83577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I show some examples of log tables, including my own CRC Handbook.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32394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Sector reverse 400 KB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" t="8594" r="1500" b="17073"/>
          <a:stretch/>
        </p:blipFill>
        <p:spPr>
          <a:xfrm rot="10800000">
            <a:off x="45720" y="3928871"/>
            <a:ext cx="8869680" cy="795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6477000" cy="457200"/>
          </a:xfrm>
        </p:spPr>
        <p:txBody>
          <a:bodyPr/>
          <a:lstStyle/>
          <a:p>
            <a:r>
              <a:rPr lang="en-US" dirty="0" smtClean="0"/>
              <a:t>Single Scale Instruments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7C52B4-FE5D-7C40-92A8-56580650A380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6735" y="3429000"/>
            <a:ext cx="2799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Sector (fully opened)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457200"/>
            <a:ext cx="19996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Gunter’s Scale</a:t>
            </a:r>
            <a:endParaRPr lang="en-US" dirty="0"/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76200" y="6423025"/>
            <a:ext cx="2286000" cy="369332"/>
          </a:xfrm>
          <a:prstGeom prst="rect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Logarithmic </a:t>
            </a:r>
            <a:r>
              <a:rPr lang="en-US" sz="1800" dirty="0" smtClean="0">
                <a:solidFill>
                  <a:srgbClr val="FF0000"/>
                </a:solidFill>
              </a:rPr>
              <a:t>Scale (N)</a:t>
            </a:r>
            <a:endParaRPr lang="en-US" sz="1800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27"/>
          <p:cNvCxnSpPr>
            <a:cxnSpLocks noChangeShapeType="1"/>
            <a:stCxn id="8" idx="0"/>
          </p:cNvCxnSpPr>
          <p:nvPr/>
        </p:nvCxnSpPr>
        <p:spPr bwMode="auto">
          <a:xfrm flipV="1">
            <a:off x="1219200" y="5638800"/>
            <a:ext cx="228600" cy="784225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12" name="TextBox 11"/>
          <p:cNvSpPr txBox="1"/>
          <p:nvPr/>
        </p:nvSpPr>
        <p:spPr>
          <a:xfrm>
            <a:off x="2514600" y="6426200"/>
            <a:ext cx="2057400" cy="369332"/>
          </a:xfrm>
          <a:prstGeom prst="rect">
            <a:avLst/>
          </a:prstGeom>
          <a:noFill/>
          <a:ln w="28575" cap="flat" cmpd="sng" algn="ctr">
            <a:solidFill>
              <a:srgbClr val="00EC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8000"/>
                </a:solidFill>
              </a:rPr>
              <a:t>Sine (log scale) (S)</a:t>
            </a:r>
            <a:endParaRPr lang="en-US" sz="1800" dirty="0">
              <a:solidFill>
                <a:srgbClr val="008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24400" y="6412468"/>
            <a:ext cx="2286000" cy="369332"/>
          </a:xfrm>
          <a:prstGeom prst="rect">
            <a:avLst/>
          </a:prstGeom>
          <a:noFill/>
          <a:ln w="28575" cap="flat" cmpd="sng" algn="ctr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800080"/>
                </a:solidFill>
              </a:rPr>
              <a:t>Tangent (log scale) (T)</a:t>
            </a:r>
            <a:endParaRPr lang="en-US" sz="1800" dirty="0">
              <a:solidFill>
                <a:srgbClr val="80008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82000" y="5726668"/>
            <a:ext cx="684878" cy="369332"/>
          </a:xfrm>
          <a:prstGeom prst="rect">
            <a:avLst/>
          </a:prstGeom>
          <a:noFill/>
          <a:ln w="190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6600"/>
                </a:solidFill>
              </a:rPr>
              <a:t>Sines </a:t>
            </a:r>
            <a:endParaRPr lang="en-US" sz="1800" dirty="0">
              <a:solidFill>
                <a:srgbClr val="FF66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86600" y="6027003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Photo courtesy of Doug Fraser, 2017</a:t>
            </a:r>
          </a:p>
          <a:p>
            <a:pPr algn="ctr"/>
            <a:r>
              <a:rPr lang="en-US" sz="1600" dirty="0" smtClean="0"/>
              <a:t>Thayer School</a:t>
            </a:r>
          </a:p>
        </p:txBody>
      </p:sp>
      <p:sp>
        <p:nvSpPr>
          <p:cNvPr id="26" name="Left Brace 25"/>
          <p:cNvSpPr/>
          <p:nvPr/>
        </p:nvSpPr>
        <p:spPr bwMode="auto">
          <a:xfrm rot="16200000">
            <a:off x="1727202" y="4140199"/>
            <a:ext cx="372532" cy="3522134"/>
          </a:xfrm>
          <a:prstGeom prst="leftBrace">
            <a:avLst>
              <a:gd name="adj1" fmla="val 30555"/>
              <a:gd name="adj2" fmla="val 50000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" name="Left Brace 26"/>
          <p:cNvSpPr/>
          <p:nvPr/>
        </p:nvSpPr>
        <p:spPr bwMode="auto">
          <a:xfrm rot="16200000">
            <a:off x="5366204" y="4029074"/>
            <a:ext cx="381002" cy="3752850"/>
          </a:xfrm>
          <a:prstGeom prst="leftBrace">
            <a:avLst>
              <a:gd name="adj1" fmla="val 30555"/>
              <a:gd name="adj2" fmla="val 50000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362234" y="6031468"/>
            <a:ext cx="1152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1</a:t>
            </a:r>
            <a:r>
              <a:rPr lang="en-US" sz="1800" baseline="30000" dirty="0" smtClean="0"/>
              <a:t>st</a:t>
            </a:r>
            <a:r>
              <a:rPr lang="en-US" sz="1800" dirty="0" smtClean="0"/>
              <a:t> Decade</a:t>
            </a:r>
            <a:endParaRPr lang="en-US" sz="1800" dirty="0"/>
          </a:p>
        </p:txBody>
      </p:sp>
      <p:sp>
        <p:nvSpPr>
          <p:cNvPr id="29" name="TextBox 28"/>
          <p:cNvSpPr txBox="1"/>
          <p:nvPr/>
        </p:nvSpPr>
        <p:spPr>
          <a:xfrm>
            <a:off x="4953000" y="6031468"/>
            <a:ext cx="1203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2</a:t>
            </a:r>
            <a:r>
              <a:rPr lang="en-US" sz="1800" baseline="30000" dirty="0" smtClean="0"/>
              <a:t>nd</a:t>
            </a:r>
            <a:r>
              <a:rPr lang="en-US" sz="1800" dirty="0" smtClean="0"/>
              <a:t> Decade</a:t>
            </a:r>
            <a:endParaRPr lang="en-US" sz="1800" dirty="0"/>
          </a:p>
        </p:txBody>
      </p:sp>
      <p:pic>
        <p:nvPicPr>
          <p:cNvPr id="30" name="Picture 29" descr="Sector obverse 442 KB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" t="8807" r="2001" b="16123"/>
          <a:stretch/>
        </p:blipFill>
        <p:spPr>
          <a:xfrm>
            <a:off x="76200" y="4800598"/>
            <a:ext cx="8947063" cy="838199"/>
          </a:xfrm>
          <a:prstGeom prst="rect">
            <a:avLst/>
          </a:prstGeom>
        </p:spPr>
      </p:pic>
      <p:sp>
        <p:nvSpPr>
          <p:cNvPr id="32" name="TextBox 5"/>
          <p:cNvSpPr txBox="1">
            <a:spLocks noChangeArrowheads="1"/>
          </p:cNvSpPr>
          <p:nvPr/>
        </p:nvSpPr>
        <p:spPr bwMode="auto">
          <a:xfrm>
            <a:off x="6629400" y="3440668"/>
            <a:ext cx="1524000" cy="369332"/>
          </a:xfrm>
          <a:prstGeom prst="rect">
            <a:avLst/>
          </a:prstGeom>
          <a:noFill/>
          <a:ln w="19050" cmpd="sng">
            <a:solidFill>
              <a:srgbClr val="FF0000"/>
            </a:solidFill>
            <a:round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</a:rPr>
              <a:t>Linear Scale 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1" name="TextBox 37"/>
          <p:cNvSpPr txBox="1">
            <a:spLocks noChangeArrowheads="1"/>
          </p:cNvSpPr>
          <p:nvPr/>
        </p:nvSpPr>
        <p:spPr bwMode="auto">
          <a:xfrm>
            <a:off x="7924800" y="4736068"/>
            <a:ext cx="9538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</a:rPr>
              <a:t>Obverse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33" name="TextBox 37"/>
          <p:cNvSpPr txBox="1">
            <a:spLocks noChangeArrowheads="1"/>
          </p:cNvSpPr>
          <p:nvPr/>
        </p:nvSpPr>
        <p:spPr bwMode="auto">
          <a:xfrm>
            <a:off x="7924800" y="4408588"/>
            <a:ext cx="9281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solidFill>
                  <a:srgbClr val="30C5FF"/>
                </a:solidFill>
              </a:rPr>
              <a:t>Reverse</a:t>
            </a:r>
            <a:endParaRPr lang="en-US" sz="1800" dirty="0">
              <a:solidFill>
                <a:srgbClr val="30C5FF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 bwMode="auto">
          <a:xfrm flipH="1">
            <a:off x="6172200" y="3657600"/>
            <a:ext cx="152400" cy="3810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36" name="Picture 35" descr="Gunters_Scale_Belcher_Bros_NewYork.jpg"/>
          <p:cNvPicPr>
            <a:picLocks noChangeAspect="1"/>
          </p:cNvPicPr>
          <p:nvPr/>
        </p:nvPicPr>
        <p:blipFill rotWithShape="1">
          <a:blip r:embed="rId5"/>
          <a:srcRect l="3165" t="1411" b="22761"/>
          <a:stretch/>
        </p:blipFill>
        <p:spPr>
          <a:xfrm>
            <a:off x="152400" y="868680"/>
            <a:ext cx="8847027" cy="163677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2286000" y="2602468"/>
            <a:ext cx="6705600" cy="369332"/>
          </a:xfrm>
          <a:prstGeom prst="rect">
            <a:avLst/>
          </a:prstGeom>
          <a:noFill/>
          <a:ln w="19050" cmpd="sng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6600"/>
                </a:solidFill>
              </a:rPr>
              <a:t>Log Scale (two decades), labeled "NUMB”, called "the number line"</a:t>
            </a:r>
            <a:endParaRPr lang="en-US" sz="1800" dirty="0">
              <a:solidFill>
                <a:srgbClr val="FF6600"/>
              </a:solidFill>
            </a:endParaRPr>
          </a:p>
        </p:txBody>
      </p:sp>
      <p:cxnSp>
        <p:nvCxnSpPr>
          <p:cNvPr id="38" name="Straight Connector 37"/>
          <p:cNvCxnSpPr/>
          <p:nvPr/>
        </p:nvCxnSpPr>
        <p:spPr bwMode="auto">
          <a:xfrm rot="10800000">
            <a:off x="1981200" y="2743200"/>
            <a:ext cx="3048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 flipH="1" flipV="1">
            <a:off x="1498600" y="2019300"/>
            <a:ext cx="482600" cy="7239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 flipH="1">
            <a:off x="6324600" y="3657600"/>
            <a:ext cx="3048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Arrow Connector 27"/>
          <p:cNvCxnSpPr>
            <a:cxnSpLocks noChangeShapeType="1"/>
          </p:cNvCxnSpPr>
          <p:nvPr/>
        </p:nvCxnSpPr>
        <p:spPr bwMode="auto">
          <a:xfrm flipV="1">
            <a:off x="6400800" y="5410200"/>
            <a:ext cx="0" cy="990600"/>
          </a:xfrm>
          <a:prstGeom prst="straightConnector1">
            <a:avLst/>
          </a:prstGeom>
          <a:noFill/>
          <a:ln w="28575" cap="flat" cmpd="sng" algn="ctr">
            <a:solidFill>
              <a:srgbClr val="800080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13" name="Straight Arrow Connector 27"/>
          <p:cNvCxnSpPr>
            <a:cxnSpLocks noChangeShapeType="1"/>
          </p:cNvCxnSpPr>
          <p:nvPr/>
        </p:nvCxnSpPr>
        <p:spPr bwMode="auto">
          <a:xfrm flipV="1">
            <a:off x="3962400" y="5486400"/>
            <a:ext cx="152400" cy="914400"/>
          </a:xfrm>
          <a:prstGeom prst="straightConnector1">
            <a:avLst/>
          </a:prstGeom>
          <a:noFill/>
          <a:ln w="28575" cap="flat" cmpd="sng" algn="ctr">
            <a:solidFill>
              <a:srgbClr val="00EC00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17" name="Straight Arrow Connector 16"/>
          <p:cNvCxnSpPr/>
          <p:nvPr/>
        </p:nvCxnSpPr>
        <p:spPr bwMode="auto">
          <a:xfrm flipH="1" flipV="1">
            <a:off x="8382000" y="5181600"/>
            <a:ext cx="228600" cy="5334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5" name="TextBox 34"/>
          <p:cNvSpPr txBox="1"/>
          <p:nvPr/>
        </p:nvSpPr>
        <p:spPr>
          <a:xfrm>
            <a:off x="1219200" y="2938046"/>
            <a:ext cx="78228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Photograph from sliderulemuseum.com/Rarities/Gunters_Scale_Belcher_Bros_NewYork.jpg</a:t>
            </a:r>
            <a:endParaRPr lang="en-US" sz="1600" dirty="0">
              <a:solidFill>
                <a:srgbClr val="00009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28600" y="3315813"/>
            <a:ext cx="8763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032018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7315200" cy="457200"/>
          </a:xfrm>
        </p:spPr>
        <p:txBody>
          <a:bodyPr/>
          <a:lstStyle/>
          <a:p>
            <a:r>
              <a:rPr lang="en-US" sz="2400" dirty="0"/>
              <a:t>B</a:t>
            </a:r>
            <a:r>
              <a:rPr lang="en-US" sz="2400" dirty="0" smtClean="0"/>
              <a:t>asic slide rule operations must be taught from scratch.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CB41A2-FDA6-7542-815F-F3909ABBF735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4" name="Picture 3" descr="Screen 3 times 5 single decade.png"/>
          <p:cNvPicPr>
            <a:picLocks noChangeAspect="1"/>
          </p:cNvPicPr>
          <p:nvPr/>
        </p:nvPicPr>
        <p:blipFill rotWithShape="1">
          <a:blip r:embed="rId3"/>
          <a:srcRect t="3319" b="3513"/>
          <a:stretch/>
        </p:blipFill>
        <p:spPr>
          <a:xfrm>
            <a:off x="0" y="727348"/>
            <a:ext cx="9144000" cy="2505456"/>
          </a:xfrm>
          <a:prstGeom prst="rect">
            <a:avLst/>
          </a:prstGeom>
        </p:spPr>
      </p:pic>
      <p:graphicFrame>
        <p:nvGraphicFramePr>
          <p:cNvPr id="11264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0947232"/>
              </p:ext>
            </p:extLst>
          </p:nvPr>
        </p:nvGraphicFramePr>
        <p:xfrm>
          <a:off x="7543800" y="1520063"/>
          <a:ext cx="1295400" cy="3501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475" name="Equation" r:id="rId4" imgW="609600" imgH="165100" progId="Equation.DSMT4">
                  <p:embed/>
                </p:oleObj>
              </mc:Choice>
              <mc:Fallback>
                <p:oleObj name="Equation" r:id="rId4" imgW="609600" imgH="165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1520063"/>
                        <a:ext cx="1295400" cy="3501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47800" y="3257490"/>
            <a:ext cx="678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user must keep track of where the decimal point belongs.</a:t>
            </a:r>
            <a:endParaRPr lang="en-US" sz="2000" dirty="0"/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5589087"/>
              </p:ext>
            </p:extLst>
          </p:nvPr>
        </p:nvGraphicFramePr>
        <p:xfrm>
          <a:off x="6019800" y="2251208"/>
          <a:ext cx="1619250" cy="35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476" name="Equation" r:id="rId6" imgW="762000" imgH="165100" progId="Equation.DSMT4">
                  <p:embed/>
                </p:oleObj>
              </mc:Choice>
              <mc:Fallback>
                <p:oleObj name="Equation" r:id="rId6" imgW="762000" imgH="165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2251208"/>
                        <a:ext cx="1619250" cy="350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Screen C - A - K scales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24" y="4038600"/>
            <a:ext cx="8453276" cy="2590800"/>
          </a:xfrm>
          <a:prstGeom prst="rect">
            <a:avLst/>
          </a:prstGeom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0399925"/>
              </p:ext>
            </p:extLst>
          </p:nvPr>
        </p:nvGraphicFramePr>
        <p:xfrm>
          <a:off x="2514600" y="4617543"/>
          <a:ext cx="968605" cy="411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477" name="Equation" r:id="rId9" imgW="508000" imgH="215900" progId="Equation.DSMT4">
                  <p:embed/>
                </p:oleObj>
              </mc:Choice>
              <mc:Fallback>
                <p:oleObj name="Equation" r:id="rId9" imgW="508000" imgH="215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514600" y="4617543"/>
                        <a:ext cx="968605" cy="4116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3881260"/>
              </p:ext>
            </p:extLst>
          </p:nvPr>
        </p:nvGraphicFramePr>
        <p:xfrm>
          <a:off x="5791200" y="5562600"/>
          <a:ext cx="968606" cy="4149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478" name="Equation" r:id="rId11" imgW="533400" imgH="228600" progId="Equation.DSMT4">
                  <p:embed/>
                </p:oleObj>
              </mc:Choice>
              <mc:Fallback>
                <p:oleObj name="Equation" r:id="rId11" imgW="5334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791200" y="5562600"/>
                        <a:ext cx="968606" cy="4149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8265678"/>
              </p:ext>
            </p:extLst>
          </p:nvPr>
        </p:nvGraphicFramePr>
        <p:xfrm>
          <a:off x="2514600" y="5500708"/>
          <a:ext cx="990618" cy="4428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479" name="Equation" r:id="rId13" imgW="482600" imgH="215900" progId="Equation.DSMT4">
                  <p:embed/>
                </p:oleObj>
              </mc:Choice>
              <mc:Fallback>
                <p:oleObj name="Equation" r:id="rId13" imgW="482600" imgH="215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514600" y="5500708"/>
                        <a:ext cx="990618" cy="4428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8299088"/>
              </p:ext>
            </p:extLst>
          </p:nvPr>
        </p:nvGraphicFramePr>
        <p:xfrm>
          <a:off x="5747520" y="4572000"/>
          <a:ext cx="958417" cy="440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480" name="Equation" r:id="rId15" imgW="469900" imgH="215900" progId="Equation.DSMT4">
                  <p:embed/>
                </p:oleObj>
              </mc:Choice>
              <mc:Fallback>
                <p:oleObj name="Equation" r:id="rId15" imgW="469900" imgH="215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747520" y="4572000"/>
                        <a:ext cx="958417" cy="4400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Straight Connector 13"/>
          <p:cNvCxnSpPr/>
          <p:nvPr/>
        </p:nvCxnSpPr>
        <p:spPr bwMode="auto">
          <a:xfrm>
            <a:off x="228600" y="3810000"/>
            <a:ext cx="8763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923432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5029200"/>
            <a:ext cx="4343400" cy="533400"/>
          </a:xfrm>
        </p:spPr>
        <p:txBody>
          <a:bodyPr/>
          <a:lstStyle/>
          <a:p>
            <a:r>
              <a:rPr lang="en-US" sz="2400" dirty="0" smtClean="0"/>
              <a:t>Victor Mayer Amédée Mannheim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CB41A2-FDA6-7542-815F-F3909ABBF735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3164" y="5562600"/>
            <a:ext cx="437263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/>
              <a:t>(1831 – 1906)</a:t>
            </a:r>
          </a:p>
          <a:p>
            <a:pPr algn="ctr"/>
            <a:r>
              <a:rPr lang="en-US" sz="2000" dirty="0" smtClean="0"/>
              <a:t>French Army Officer and Mathematician</a:t>
            </a:r>
          </a:p>
          <a:p>
            <a:pPr algn="ctr"/>
            <a:r>
              <a:rPr lang="en-US" sz="2000" dirty="0" smtClean="0"/>
              <a:t>Developer of the Modern Slide Rule</a:t>
            </a:r>
            <a:endParaRPr lang="en-US" sz="2000" dirty="0"/>
          </a:p>
        </p:txBody>
      </p:sp>
      <p:pic>
        <p:nvPicPr>
          <p:cNvPr id="5" name="Picture 4" descr="Amedee_Mannhei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89000"/>
            <a:ext cx="3403600" cy="4140200"/>
          </a:xfrm>
          <a:prstGeom prst="rect">
            <a:avLst/>
          </a:prstGeom>
        </p:spPr>
      </p:pic>
      <p:pic>
        <p:nvPicPr>
          <p:cNvPr id="6" name="Picture 5" descr="ke4053_1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52856"/>
            <a:ext cx="4456176" cy="1609344"/>
          </a:xfrm>
          <a:prstGeom prst="rect">
            <a:avLst/>
          </a:prstGeom>
        </p:spPr>
      </p:pic>
      <p:pic>
        <p:nvPicPr>
          <p:cNvPr id="7" name="Picture 6" descr="ke4053_1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43200"/>
            <a:ext cx="4471416" cy="1570390"/>
          </a:xfrm>
          <a:prstGeom prst="rect">
            <a:avLst/>
          </a:prstGeom>
        </p:spPr>
      </p:pic>
      <p:pic>
        <p:nvPicPr>
          <p:cNvPr id="8" name="Picture 7" descr="ke4053_1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648200"/>
            <a:ext cx="4459224" cy="16559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95800" y="6248400"/>
            <a:ext cx="2834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Keuffel &amp; Esser model 4053</a:t>
            </a:r>
          </a:p>
          <a:p>
            <a:r>
              <a:rPr lang="en-US" sz="1800" dirty="0" smtClean="0"/>
              <a:t>Photos from Clark McCoy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4183589" y="981456"/>
            <a:ext cx="40467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venir Book"/>
                <a:cs typeface="Avenir Book"/>
              </a:rPr>
              <a:t>A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venir Book"/>
                <a:cs typeface="Avenir Book"/>
              </a:rPr>
              <a:t>B</a:t>
            </a:r>
          </a:p>
          <a:p>
            <a:pPr algn="ctr"/>
            <a:r>
              <a:rPr lang="en-US" sz="1600" b="1" dirty="0" smtClean="0">
                <a:solidFill>
                  <a:srgbClr val="008000"/>
                </a:solidFill>
                <a:latin typeface="Avenir Book"/>
                <a:cs typeface="Avenir Book"/>
              </a:rPr>
              <a:t>C</a:t>
            </a:r>
            <a:r>
              <a:rPr lang="en-US" sz="400" b="1" dirty="0" smtClean="0">
                <a:solidFill>
                  <a:srgbClr val="008000"/>
                </a:solidFill>
                <a:latin typeface="Avenir Book"/>
                <a:cs typeface="Avenir Book"/>
              </a:rPr>
              <a:t> </a:t>
            </a:r>
            <a:r>
              <a:rPr lang="en-US" sz="1600" b="1" dirty="0" smtClean="0">
                <a:solidFill>
                  <a:srgbClr val="008000"/>
                </a:solidFill>
                <a:latin typeface="Avenir Book"/>
                <a:cs typeface="Avenir Book"/>
              </a:rPr>
              <a:t>I</a:t>
            </a:r>
          </a:p>
          <a:p>
            <a:pPr algn="ctr"/>
            <a:r>
              <a:rPr lang="en-US" sz="1600" b="1" dirty="0" smtClean="0">
                <a:solidFill>
                  <a:srgbClr val="0000FF"/>
                </a:solidFill>
                <a:latin typeface="Avenir Book"/>
                <a:cs typeface="Avenir Book"/>
              </a:rPr>
              <a:t>C</a:t>
            </a:r>
          </a:p>
          <a:p>
            <a:pPr algn="ctr"/>
            <a:r>
              <a:rPr lang="en-US" sz="1600" b="1" dirty="0">
                <a:solidFill>
                  <a:srgbClr val="0000FF"/>
                </a:solidFill>
                <a:latin typeface="Avenir Book"/>
                <a:cs typeface="Avenir Book"/>
              </a:rPr>
              <a:t>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05694" y="4953000"/>
            <a:ext cx="3129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venir Book"/>
                <a:cs typeface="Avenir Book"/>
              </a:rPr>
              <a:t>S</a:t>
            </a:r>
          </a:p>
          <a:p>
            <a:r>
              <a:rPr lang="en-US" sz="1600" b="1" dirty="0" smtClean="0">
                <a:latin typeface="Avenir Book"/>
                <a:cs typeface="Avenir Book"/>
              </a:rPr>
              <a:t>L</a:t>
            </a:r>
          </a:p>
          <a:p>
            <a:r>
              <a:rPr lang="en-US" sz="1600" b="1" dirty="0">
                <a:latin typeface="Avenir Book"/>
                <a:cs typeface="Avenir Book"/>
              </a:rPr>
              <a:t>T</a:t>
            </a:r>
            <a:endParaRPr lang="en-US" sz="1600" b="1" dirty="0" smtClean="0">
              <a:latin typeface="Avenir Book"/>
              <a:cs typeface="Avenir Book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4114800" y="1286256"/>
            <a:ext cx="4572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4114800" y="1997456"/>
            <a:ext cx="4572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871117" y="0"/>
            <a:ext cx="7587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standard model was introduced by Mannheim in 1860s.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029200" y="2286000"/>
            <a:ext cx="31494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Avenir Book"/>
                <a:cs typeface="Avenir Book"/>
              </a:rPr>
              <a:t>C/D</a:t>
            </a:r>
            <a:r>
              <a:rPr lang="en-US" sz="2000" dirty="0" smtClean="0">
                <a:solidFill>
                  <a:srgbClr val="0000FF"/>
                </a:solidFill>
              </a:rPr>
              <a:t> scales have one decade.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29200" y="381000"/>
            <a:ext cx="32385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venir Book"/>
                <a:cs typeface="Avenir Book"/>
              </a:rPr>
              <a:t>A/B</a:t>
            </a:r>
            <a:r>
              <a:rPr lang="en-US" sz="2000" dirty="0" smtClean="0">
                <a:solidFill>
                  <a:srgbClr val="FF0000"/>
                </a:solidFill>
              </a:rPr>
              <a:t> scales have two decades.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24600" y="4267200"/>
            <a:ext cx="2478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  <a:latin typeface="Avenir Book"/>
                <a:cs typeface="Avenir Book"/>
              </a:rPr>
              <a:t>C</a:t>
            </a:r>
            <a:r>
              <a:rPr lang="en-US" sz="1050" dirty="0" smtClean="0">
                <a:solidFill>
                  <a:srgbClr val="008000"/>
                </a:solidFill>
                <a:latin typeface="Avenir Book"/>
                <a:cs typeface="Avenir Book"/>
              </a:rPr>
              <a:t> </a:t>
            </a:r>
            <a:r>
              <a:rPr lang="en-US" sz="2000" dirty="0" smtClean="0">
                <a:solidFill>
                  <a:srgbClr val="008000"/>
                </a:solidFill>
                <a:latin typeface="Avenir Book"/>
                <a:cs typeface="Avenir Book"/>
              </a:rPr>
              <a:t>I</a:t>
            </a:r>
            <a:r>
              <a:rPr lang="en-US" sz="2000" dirty="0" smtClean="0">
                <a:solidFill>
                  <a:srgbClr val="008000"/>
                </a:solidFill>
              </a:rPr>
              <a:t> scale is “inverted”.</a:t>
            </a:r>
            <a:endParaRPr lang="en-US" sz="2000" dirty="0">
              <a:solidFill>
                <a:srgbClr val="008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flipH="1" flipV="1">
            <a:off x="8686800" y="3657600"/>
            <a:ext cx="228600" cy="838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8686800" y="4495800"/>
            <a:ext cx="2286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43095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Pickett_N3-ES_PowerLog low r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827902"/>
            <a:ext cx="8839200" cy="3806663"/>
          </a:xfrm>
          <a:prstGeom prst="rect">
            <a:avLst/>
          </a:prstGeom>
        </p:spPr>
      </p:pic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772400" cy="381000"/>
          </a:xfrm>
        </p:spPr>
        <p:txBody>
          <a:bodyPr/>
          <a:lstStyle/>
          <a:p>
            <a:r>
              <a:rPr lang="en-US" dirty="0" smtClean="0">
                <a:latin typeface="Times" pitchFamily="-65" charset="0"/>
              </a:rPr>
              <a:t>Pickett Model N-3-ES</a:t>
            </a:r>
          </a:p>
        </p:txBody>
      </p:sp>
      <p:cxnSp>
        <p:nvCxnSpPr>
          <p:cNvPr id="48133" name="Straight Arrow Connector 5"/>
          <p:cNvCxnSpPr>
            <a:cxnSpLocks noChangeShapeType="1"/>
          </p:cNvCxnSpPr>
          <p:nvPr/>
        </p:nvCxnSpPr>
        <p:spPr bwMode="auto">
          <a:xfrm rot="16200000" flipV="1">
            <a:off x="1143000" y="5378978"/>
            <a:ext cx="914400" cy="152400"/>
          </a:xfrm>
          <a:prstGeom prst="straightConnector1">
            <a:avLst/>
          </a:prstGeom>
          <a:noFill/>
          <a:ln w="19050">
            <a:solidFill>
              <a:srgbClr val="0000FF"/>
            </a:solidFill>
            <a:round/>
            <a:headEnd/>
            <a:tailEnd type="arrow" w="med" len="med"/>
          </a:ln>
        </p:spPr>
      </p:cxnSp>
      <p:cxnSp>
        <p:nvCxnSpPr>
          <p:cNvPr id="48134" name="Straight Arrow Connector 6"/>
          <p:cNvCxnSpPr>
            <a:cxnSpLocks noChangeShapeType="1"/>
          </p:cNvCxnSpPr>
          <p:nvPr/>
        </p:nvCxnSpPr>
        <p:spPr bwMode="auto">
          <a:xfrm rot="16200000" flipV="1">
            <a:off x="489745" y="4268520"/>
            <a:ext cx="2830514" cy="457203"/>
          </a:xfrm>
          <a:prstGeom prst="straightConnector1">
            <a:avLst/>
          </a:prstGeom>
          <a:noFill/>
          <a:ln w="19050">
            <a:solidFill>
              <a:srgbClr val="0000FF"/>
            </a:solidFill>
            <a:round/>
            <a:headEnd/>
            <a:tailEnd type="arrow" w="med" len="med"/>
          </a:ln>
        </p:spPr>
      </p:cxnSp>
      <p:sp>
        <p:nvSpPr>
          <p:cNvPr id="48135" name="TextBox 7"/>
          <p:cNvSpPr txBox="1">
            <a:spLocks noChangeArrowheads="1"/>
          </p:cNvSpPr>
          <p:nvPr/>
        </p:nvSpPr>
        <p:spPr bwMode="auto">
          <a:xfrm>
            <a:off x="2885342" y="328613"/>
            <a:ext cx="411467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dirty="0"/>
              <a:t>Power Log Exponential</a:t>
            </a:r>
          </a:p>
          <a:p>
            <a:pPr algn="ctr"/>
            <a:r>
              <a:rPr lang="en-US" sz="1800" dirty="0"/>
              <a:t>(Made in U.S.A., 10 inch, copyright 1960)</a:t>
            </a:r>
          </a:p>
        </p:txBody>
      </p:sp>
      <p:sp>
        <p:nvSpPr>
          <p:cNvPr id="48136" name="TextBox 8"/>
          <p:cNvSpPr txBox="1">
            <a:spLocks noChangeArrowheads="1"/>
          </p:cNvSpPr>
          <p:nvPr/>
        </p:nvSpPr>
        <p:spPr bwMode="auto">
          <a:xfrm>
            <a:off x="4857362" y="6324600"/>
            <a:ext cx="428735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dirty="0" smtClean="0">
                <a:solidFill>
                  <a:srgbClr val="000090"/>
                </a:solidFill>
              </a:rPr>
              <a:t>(image from the International Slide Rule Museum</a:t>
            </a:r>
          </a:p>
          <a:p>
            <a:pPr algn="r"/>
            <a:r>
              <a:rPr lang="en-US" sz="1600" dirty="0" smtClean="0">
                <a:solidFill>
                  <a:srgbClr val="000090"/>
                </a:solidFill>
              </a:rPr>
              <a:t>http</a:t>
            </a:r>
            <a:r>
              <a:rPr lang="en-US" sz="1600" dirty="0">
                <a:solidFill>
                  <a:srgbClr val="000090"/>
                </a:solidFill>
              </a:rPr>
              <a:t>://</a:t>
            </a:r>
            <a:r>
              <a:rPr lang="en-US" sz="1600" dirty="0" err="1">
                <a:solidFill>
                  <a:srgbClr val="000090"/>
                </a:solidFill>
              </a:rPr>
              <a:t>sliderulemuseum.com</a:t>
            </a:r>
            <a:r>
              <a:rPr lang="en-US" sz="1600" dirty="0">
                <a:solidFill>
                  <a:srgbClr val="000090"/>
                </a:solidFill>
              </a:rPr>
              <a:t>)</a:t>
            </a:r>
          </a:p>
        </p:txBody>
      </p:sp>
      <p:cxnSp>
        <p:nvCxnSpPr>
          <p:cNvPr id="48138" name="Straight Arrow Connector 5"/>
          <p:cNvCxnSpPr>
            <a:cxnSpLocks noChangeShapeType="1"/>
          </p:cNvCxnSpPr>
          <p:nvPr/>
        </p:nvCxnSpPr>
        <p:spPr bwMode="auto">
          <a:xfrm rot="16200000" flipV="1">
            <a:off x="4471987" y="5039253"/>
            <a:ext cx="1501775" cy="222250"/>
          </a:xfrm>
          <a:prstGeom prst="straightConnector1">
            <a:avLst/>
          </a:prstGeom>
          <a:noFill/>
          <a:ln w="19050">
            <a:solidFill>
              <a:srgbClr val="FF6600"/>
            </a:solidFill>
            <a:round/>
            <a:headEnd/>
            <a:tailEnd type="arrow" w="med" len="med"/>
          </a:ln>
        </p:spPr>
      </p:cxnSp>
      <p:cxnSp>
        <p:nvCxnSpPr>
          <p:cNvPr id="48139" name="Straight Arrow Connector 6"/>
          <p:cNvCxnSpPr>
            <a:cxnSpLocks noChangeShapeType="1"/>
          </p:cNvCxnSpPr>
          <p:nvPr/>
        </p:nvCxnSpPr>
        <p:spPr bwMode="auto">
          <a:xfrm rot="16200000" flipV="1">
            <a:off x="4891882" y="5001946"/>
            <a:ext cx="1562100" cy="236537"/>
          </a:xfrm>
          <a:prstGeom prst="straightConnector1">
            <a:avLst/>
          </a:prstGeom>
          <a:noFill/>
          <a:ln w="19050">
            <a:solidFill>
              <a:srgbClr val="FF6600"/>
            </a:solidFill>
            <a:round/>
            <a:headEnd/>
            <a:tailEnd type="arrow" w="med" len="med"/>
          </a:ln>
        </p:spPr>
      </p:cxnSp>
      <p:sp>
        <p:nvSpPr>
          <p:cNvPr id="48140" name="TextBox 21"/>
          <p:cNvSpPr txBox="1">
            <a:spLocks noChangeArrowheads="1"/>
          </p:cNvSpPr>
          <p:nvPr/>
        </p:nvSpPr>
        <p:spPr bwMode="auto">
          <a:xfrm>
            <a:off x="395288" y="1329265"/>
            <a:ext cx="5319712" cy="369888"/>
          </a:xfrm>
          <a:prstGeom prst="rect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Secondary Scales with two decades (squared):  </a:t>
            </a:r>
            <a:r>
              <a:rPr lang="en-US" sz="1800" dirty="0">
                <a:solidFill>
                  <a:srgbClr val="FF0000"/>
                </a:solidFill>
                <a:latin typeface="Avenir Book"/>
                <a:cs typeface="Avenir Book"/>
              </a:rPr>
              <a:t>A</a:t>
            </a:r>
            <a:r>
              <a:rPr lang="en-US" sz="1800" dirty="0">
                <a:solidFill>
                  <a:srgbClr val="FF0000"/>
                </a:solidFill>
              </a:rPr>
              <a:t> and </a:t>
            </a:r>
            <a:r>
              <a:rPr lang="en-US" sz="1800" dirty="0">
                <a:solidFill>
                  <a:srgbClr val="FF0000"/>
                </a:solidFill>
                <a:latin typeface="Avenir Book"/>
                <a:cs typeface="Avenir Book"/>
              </a:rPr>
              <a:t>B</a:t>
            </a:r>
          </a:p>
        </p:txBody>
      </p:sp>
      <p:cxnSp>
        <p:nvCxnSpPr>
          <p:cNvPr id="48141" name="Straight Arrow Connector 23"/>
          <p:cNvCxnSpPr>
            <a:cxnSpLocks noChangeShapeType="1"/>
          </p:cNvCxnSpPr>
          <p:nvPr/>
        </p:nvCxnSpPr>
        <p:spPr bwMode="auto">
          <a:xfrm rot="16200000" flipH="1">
            <a:off x="1312068" y="1998397"/>
            <a:ext cx="703263" cy="127000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48142" name="Straight Arrow Connector 24"/>
          <p:cNvCxnSpPr>
            <a:cxnSpLocks noChangeShapeType="1"/>
          </p:cNvCxnSpPr>
          <p:nvPr/>
        </p:nvCxnSpPr>
        <p:spPr bwMode="auto">
          <a:xfrm rot="16200000" flipH="1">
            <a:off x="1620044" y="2020621"/>
            <a:ext cx="763588" cy="142875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48143" name="TextBox 21"/>
          <p:cNvSpPr txBox="1">
            <a:spLocks noChangeArrowheads="1"/>
          </p:cNvSpPr>
          <p:nvPr/>
        </p:nvSpPr>
        <p:spPr bwMode="auto">
          <a:xfrm>
            <a:off x="6019800" y="1329265"/>
            <a:ext cx="2749550" cy="369888"/>
          </a:xfrm>
          <a:prstGeom prst="rect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8000"/>
                </a:solidFill>
              </a:rPr>
              <a:t>Scale with three decades: </a:t>
            </a:r>
            <a:r>
              <a:rPr lang="en-US" sz="1800" dirty="0">
                <a:solidFill>
                  <a:srgbClr val="008000"/>
                </a:solidFill>
                <a:latin typeface="Avenir Book"/>
                <a:cs typeface="Avenir Book"/>
              </a:rPr>
              <a:t>K</a:t>
            </a:r>
          </a:p>
        </p:txBody>
      </p:sp>
      <p:cxnSp>
        <p:nvCxnSpPr>
          <p:cNvPr id="48144" name="Straight Arrow Connector 24"/>
          <p:cNvCxnSpPr>
            <a:cxnSpLocks noChangeShapeType="1"/>
          </p:cNvCxnSpPr>
          <p:nvPr/>
        </p:nvCxnSpPr>
        <p:spPr bwMode="auto">
          <a:xfrm rot="16200000" flipH="1">
            <a:off x="6329363" y="1943627"/>
            <a:ext cx="609600" cy="142875"/>
          </a:xfrm>
          <a:prstGeom prst="straightConnector1">
            <a:avLst/>
          </a:prstGeom>
          <a:noFill/>
          <a:ln w="19050">
            <a:solidFill>
              <a:srgbClr val="008000"/>
            </a:solidFill>
            <a:round/>
            <a:headEnd/>
            <a:tailEnd type="arrow" w="med" len="med"/>
          </a:ln>
        </p:spPr>
      </p:cxnSp>
      <p:sp>
        <p:nvSpPr>
          <p:cNvPr id="48145" name="Slide Number Placeholder 16"/>
          <p:cNvSpPr>
            <a:spLocks noGrp="1"/>
          </p:cNvSpPr>
          <p:nvPr>
            <p:ph type="sldNum" sz="quarter" idx="12"/>
          </p:nvPr>
        </p:nvSpPr>
        <p:spPr>
          <a:noFill/>
          <a:ln>
            <a:headEnd/>
            <a:tailEnd/>
          </a:ln>
        </p:spPr>
        <p:txBody>
          <a:bodyPr/>
          <a:lstStyle/>
          <a:p>
            <a:fld id="{7CFA64C9-4543-A24E-A934-A633F73964B5}" type="slidenum">
              <a:rPr lang="en-US" smtClean="0">
                <a:latin typeface="Times" pitchFamily="-65" charset="0"/>
                <a:ea typeface="Times" pitchFamily="-65" charset="0"/>
                <a:cs typeface="Times" pitchFamily="-65" charset="0"/>
              </a:rPr>
              <a:pPr/>
              <a:t>16</a:t>
            </a:fld>
            <a:endParaRPr lang="en-US" smtClean="0">
              <a:latin typeface="Times" pitchFamily="-65" charset="0"/>
              <a:ea typeface="Times" pitchFamily="-65" charset="0"/>
              <a:cs typeface="Times" pitchFamily="-65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90785" y="1735665"/>
            <a:ext cx="851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Front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29600" y="5236400"/>
            <a:ext cx="817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Back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22" name="Straight Arrow Connector 6"/>
          <p:cNvCxnSpPr>
            <a:cxnSpLocks noChangeShapeType="1"/>
          </p:cNvCxnSpPr>
          <p:nvPr/>
        </p:nvCxnSpPr>
        <p:spPr bwMode="auto">
          <a:xfrm rot="16200000" flipV="1">
            <a:off x="1333500" y="5329765"/>
            <a:ext cx="990600" cy="152400"/>
          </a:xfrm>
          <a:prstGeom prst="straightConnector1">
            <a:avLst/>
          </a:prstGeom>
          <a:noFill/>
          <a:ln w="19050">
            <a:solidFill>
              <a:srgbClr val="0000FF"/>
            </a:solidFill>
            <a:round/>
            <a:headEnd/>
            <a:tailEnd type="arrow" w="med" len="med"/>
          </a:ln>
        </p:spPr>
      </p:cxnSp>
      <p:cxnSp>
        <p:nvCxnSpPr>
          <p:cNvPr id="25" name="Straight Arrow Connector 6"/>
          <p:cNvCxnSpPr>
            <a:cxnSpLocks noChangeShapeType="1"/>
          </p:cNvCxnSpPr>
          <p:nvPr/>
        </p:nvCxnSpPr>
        <p:spPr bwMode="auto">
          <a:xfrm rot="16200000" flipV="1">
            <a:off x="671777" y="4221955"/>
            <a:ext cx="2906718" cy="474137"/>
          </a:xfrm>
          <a:prstGeom prst="straightConnector1">
            <a:avLst/>
          </a:prstGeom>
          <a:noFill/>
          <a:ln w="19050">
            <a:solidFill>
              <a:srgbClr val="0000FF"/>
            </a:solidFill>
            <a:round/>
            <a:headEnd/>
            <a:tailEnd type="arrow" w="med" len="med"/>
          </a:ln>
        </p:spPr>
      </p:cxnSp>
      <p:sp>
        <p:nvSpPr>
          <p:cNvPr id="48132" name="TextBox 3"/>
          <p:cNvSpPr txBox="1">
            <a:spLocks noChangeArrowheads="1"/>
          </p:cNvSpPr>
          <p:nvPr/>
        </p:nvSpPr>
        <p:spPr bwMode="auto">
          <a:xfrm>
            <a:off x="1103313" y="5748865"/>
            <a:ext cx="3492500" cy="369887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</a:rPr>
              <a:t>Primary calculating scales, </a:t>
            </a:r>
            <a:r>
              <a:rPr lang="en-US" sz="1800" dirty="0">
                <a:solidFill>
                  <a:srgbClr val="0000FF"/>
                </a:solidFill>
                <a:latin typeface="Avenir Book"/>
                <a:cs typeface="Avenir Book"/>
              </a:rPr>
              <a:t>C</a:t>
            </a:r>
            <a:r>
              <a:rPr lang="en-US" sz="1800" dirty="0">
                <a:solidFill>
                  <a:srgbClr val="0000FF"/>
                </a:solidFill>
              </a:rPr>
              <a:t> and </a:t>
            </a:r>
            <a:r>
              <a:rPr lang="en-US" sz="1800" dirty="0">
                <a:solidFill>
                  <a:srgbClr val="0000FF"/>
                </a:solidFill>
                <a:latin typeface="Avenir Book"/>
                <a:cs typeface="Avenir Book"/>
              </a:rPr>
              <a:t>D</a:t>
            </a:r>
          </a:p>
        </p:txBody>
      </p:sp>
      <p:sp>
        <p:nvSpPr>
          <p:cNvPr id="48137" name="TextBox 3"/>
          <p:cNvSpPr txBox="1">
            <a:spLocks noChangeArrowheads="1"/>
          </p:cNvSpPr>
          <p:nvPr/>
        </p:nvSpPr>
        <p:spPr bwMode="auto">
          <a:xfrm>
            <a:off x="4876800" y="5748865"/>
            <a:ext cx="3531736" cy="646331"/>
          </a:xfrm>
          <a:prstGeom prst="rect">
            <a:avLst/>
          </a:prstGeom>
          <a:solidFill>
            <a:srgbClr val="FFFFFF"/>
          </a:solidFill>
          <a:ln w="19050">
            <a:solidFill>
              <a:srgbClr val="FF6600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>
                <a:solidFill>
                  <a:srgbClr val="FF6600"/>
                </a:solidFill>
              </a:rPr>
              <a:t>Primary scales "folded", </a:t>
            </a:r>
            <a:r>
              <a:rPr lang="en-US" sz="1800" dirty="0">
                <a:solidFill>
                  <a:srgbClr val="FF6600"/>
                </a:solidFill>
                <a:latin typeface="Avenir Book"/>
                <a:cs typeface="Avenir Book"/>
              </a:rPr>
              <a:t>CF</a:t>
            </a:r>
            <a:r>
              <a:rPr lang="en-US" sz="1800" dirty="0">
                <a:solidFill>
                  <a:srgbClr val="FF6600"/>
                </a:solidFill>
              </a:rPr>
              <a:t> and </a:t>
            </a:r>
            <a:r>
              <a:rPr lang="en-US" sz="1800" dirty="0" smtClean="0">
                <a:solidFill>
                  <a:srgbClr val="FF6600"/>
                </a:solidFill>
                <a:latin typeface="Avenir Book"/>
                <a:cs typeface="Avenir Book"/>
              </a:rPr>
              <a:t>DF</a:t>
            </a:r>
          </a:p>
          <a:p>
            <a:pPr algn="ctr"/>
            <a:r>
              <a:rPr lang="en-US" sz="1800" dirty="0" smtClean="0">
                <a:solidFill>
                  <a:srgbClr val="FF6600"/>
                </a:solidFill>
                <a:latin typeface="Times"/>
                <a:cs typeface="Times"/>
              </a:rPr>
              <a:t>(runs from  </a:t>
            </a:r>
            <a:r>
              <a:rPr lang="en-US" sz="1800" dirty="0" smtClean="0">
                <a:solidFill>
                  <a:srgbClr val="FF6600"/>
                </a:solidFill>
                <a:latin typeface="Symbol" charset="2"/>
                <a:cs typeface="Symbol" charset="2"/>
              </a:rPr>
              <a:t>p</a:t>
            </a:r>
            <a:r>
              <a:rPr lang="en-US" sz="1800" dirty="0" smtClean="0">
                <a:solidFill>
                  <a:srgbClr val="FF6600"/>
                </a:solidFill>
                <a:latin typeface="Times"/>
                <a:cs typeface="Times"/>
              </a:rPr>
              <a:t>  to  10 </a:t>
            </a:r>
            <a:r>
              <a:rPr lang="en-US" sz="1800" dirty="0" smtClean="0">
                <a:solidFill>
                  <a:srgbClr val="FF6600"/>
                </a:solidFill>
                <a:latin typeface="Symbol" charset="2"/>
                <a:cs typeface="Symbol" charset="2"/>
              </a:rPr>
              <a:t>´ p</a:t>
            </a:r>
            <a:r>
              <a:rPr lang="en-US" sz="1800" dirty="0" smtClean="0">
                <a:solidFill>
                  <a:srgbClr val="FF6600"/>
                </a:solidFill>
                <a:latin typeface="Times"/>
                <a:cs typeface="Times"/>
              </a:rPr>
              <a:t>)</a:t>
            </a:r>
            <a:endParaRPr lang="en-US" sz="1800" dirty="0">
              <a:solidFill>
                <a:srgbClr val="FF6600"/>
              </a:solidFill>
              <a:latin typeface="Symbol" charset="2"/>
              <a:cs typeface="Symbol" charset="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253924" y="920688"/>
            <a:ext cx="56587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Popular model for engineering students in the 1960's.</a:t>
            </a:r>
            <a:endParaRPr lang="en-US" sz="2000" dirty="0"/>
          </a:p>
        </p:txBody>
      </p:sp>
      <p:sp>
        <p:nvSpPr>
          <p:cNvPr id="31" name="TextBox 30"/>
          <p:cNvSpPr txBox="1"/>
          <p:nvPr/>
        </p:nvSpPr>
        <p:spPr>
          <a:xfrm>
            <a:off x="20429" y="6102291"/>
            <a:ext cx="459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The many other scales show trig. functions. etc.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609600" y="76200"/>
            <a:ext cx="1904999" cy="830997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Avenir Book"/>
                <a:cs typeface="Avenir Book"/>
              </a:rPr>
              <a:t>Finding the Basic Scales</a:t>
            </a:r>
            <a:endParaRPr lang="en-US" dirty="0">
              <a:solidFill>
                <a:srgbClr val="0000FF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368507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r>
              <a:rPr lang="en-US" dirty="0" smtClean="0">
                <a:latin typeface="Times" pitchFamily="-65" charset="0"/>
              </a:rPr>
              <a:t>Hyperlink to Virtual Slide Rule</a:t>
            </a:r>
          </a:p>
        </p:txBody>
      </p:sp>
      <p:pic>
        <p:nvPicPr>
          <p:cNvPr id="71683" name="Picture 2" descr="Screen virtual slide rule.png">
            <a:hlinkClick r:id="rId2" tooltip="to antiquark.com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24000"/>
            <a:ext cx="9144000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3" descr="Screen shot 2012-01-31 at 6.05.46 PM.png">
            <a:hlinkClick r:id="rId4" tooltip="Pickett model N-4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038600"/>
            <a:ext cx="9144000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5" name="TextBox 4"/>
          <p:cNvSpPr txBox="1">
            <a:spLocks noChangeArrowheads="1"/>
          </p:cNvSpPr>
          <p:nvPr/>
        </p:nvSpPr>
        <p:spPr bwMode="auto">
          <a:xfrm>
            <a:off x="3146425" y="5791200"/>
            <a:ext cx="59975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90"/>
                </a:solidFill>
              </a:rPr>
              <a:t>http://www.antiquark.com/sliderule/sim/n4es/virtual-n4es.html</a:t>
            </a:r>
          </a:p>
        </p:txBody>
      </p:sp>
      <p:sp>
        <p:nvSpPr>
          <p:cNvPr id="71686" name="Rectangle 5"/>
          <p:cNvSpPr>
            <a:spLocks noChangeArrowheads="1"/>
          </p:cNvSpPr>
          <p:nvPr/>
        </p:nvSpPr>
        <p:spPr bwMode="auto">
          <a:xfrm>
            <a:off x="3352800" y="3429000"/>
            <a:ext cx="5791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90"/>
                </a:solidFill>
              </a:rPr>
              <a:t>http://www.antiquark.com/sliderule/sim/n3t/virtual-n3-t.html</a:t>
            </a:r>
          </a:p>
        </p:txBody>
      </p:sp>
      <p:sp>
        <p:nvSpPr>
          <p:cNvPr id="7168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>
            <a:headEnd/>
            <a:tailEnd/>
          </a:ln>
        </p:spPr>
        <p:txBody>
          <a:bodyPr/>
          <a:lstStyle/>
          <a:p>
            <a:fld id="{8F44A176-7836-6D4F-9153-991F45ED8204}" type="slidenum">
              <a:rPr lang="en-US" smtClean="0">
                <a:latin typeface="Times" pitchFamily="-65" charset="0"/>
                <a:ea typeface="Times" pitchFamily="-65" charset="0"/>
                <a:cs typeface="Times" pitchFamily="-65" charset="0"/>
              </a:rPr>
              <a:pPr/>
              <a:t>17</a:t>
            </a:fld>
            <a:endParaRPr lang="en-US" dirty="0" smtClean="0">
              <a:latin typeface="Times" pitchFamily="-65" charset="0"/>
              <a:ea typeface="Times" pitchFamily="-65" charset="0"/>
              <a:cs typeface="Times" pitchFamily="-65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838200"/>
            <a:ext cx="8546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These sites work better for basic instruction than the old 6-foot classroom models.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34630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 Rule Circula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6"/>
          <a:stretch/>
        </p:blipFill>
        <p:spPr>
          <a:xfrm>
            <a:off x="3032372" y="1021080"/>
            <a:ext cx="5934568" cy="5760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76200"/>
            <a:ext cx="7010400" cy="8382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Students were given a used K&amp;E log-log model and a circular </a:t>
            </a:r>
            <a:r>
              <a:rPr lang="en-US" dirty="0" err="1" smtClean="0">
                <a:solidFill>
                  <a:srgbClr val="FF0000"/>
                </a:solidFill>
              </a:rPr>
              <a:t>sliderule</a:t>
            </a:r>
            <a:r>
              <a:rPr lang="en-US" dirty="0" smtClean="0">
                <a:solidFill>
                  <a:srgbClr val="FF0000"/>
                </a:solidFill>
              </a:rPr>
              <a:t> kit.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7C52B4-FE5D-7C40-92A8-56580650A380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" y="6400800"/>
            <a:ext cx="4344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000090"/>
                </a:solidFill>
              </a:rPr>
              <a:t>(from eBay seller p2pprocurement, 10/15/18)</a:t>
            </a:r>
            <a:endParaRPr lang="en-US" sz="1800" dirty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2057400"/>
            <a:ext cx="297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6600"/>
                </a:solidFill>
              </a:rPr>
              <a:t>Two images on card stock, </a:t>
            </a:r>
          </a:p>
          <a:p>
            <a:r>
              <a:rPr lang="en-US" sz="2000" dirty="0" smtClean="0">
                <a:solidFill>
                  <a:srgbClr val="FF6600"/>
                </a:solidFill>
              </a:rPr>
              <a:t>a clip for the center, and the use of scissors and a hole punch.</a:t>
            </a: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5894280" y="3712738"/>
            <a:ext cx="228600" cy="2286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002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457200"/>
          </a:xfrm>
        </p:spPr>
        <p:txBody>
          <a:bodyPr/>
          <a:lstStyle/>
          <a:p>
            <a:r>
              <a:rPr lang="en-US" dirty="0" smtClean="0">
                <a:solidFill>
                  <a:srgbClr val="008000"/>
                </a:solidFill>
                <a:latin typeface="Times" pitchFamily="-65" charset="0"/>
              </a:rPr>
              <a:t>Slide Rule Accuracy</a:t>
            </a:r>
          </a:p>
        </p:txBody>
      </p:sp>
      <p:sp>
        <p:nvSpPr>
          <p:cNvPr id="39939" name="TextBox 2"/>
          <p:cNvSpPr txBox="1">
            <a:spLocks noChangeArrowheads="1"/>
          </p:cNvSpPr>
          <p:nvPr/>
        </p:nvSpPr>
        <p:spPr bwMode="auto">
          <a:xfrm>
            <a:off x="457200" y="457200"/>
            <a:ext cx="83820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2000" dirty="0"/>
              <a:t>In general the accuracy improves as the scale gets longer.</a:t>
            </a:r>
          </a:p>
          <a:p>
            <a:pPr marL="457200" indent="-457200"/>
            <a:endParaRPr lang="en-US" sz="800" dirty="0"/>
          </a:p>
          <a:p>
            <a:pPr marL="457200" indent="-457200"/>
            <a:r>
              <a:rPr lang="en-US" sz="2000" dirty="0"/>
              <a:t>Markings are usually engraved down to the smallest size that is comfortable for ordinary vision to distinguish.</a:t>
            </a:r>
          </a:p>
          <a:p>
            <a:pPr marL="457200" indent="-457200"/>
            <a:endParaRPr lang="en-US" sz="600" dirty="0"/>
          </a:p>
          <a:p>
            <a:pPr marL="457200" indent="-457200"/>
            <a:r>
              <a:rPr lang="en-US" sz="2000" dirty="0"/>
              <a:t>The longer the scale, the finer the division </a:t>
            </a:r>
            <a:endParaRPr lang="en-US" sz="2000" dirty="0" smtClean="0"/>
          </a:p>
          <a:p>
            <a:pPr marL="457200" indent="-457200"/>
            <a:r>
              <a:rPr lang="en-US" sz="2000" dirty="0"/>
              <a:t> </a:t>
            </a:r>
            <a:r>
              <a:rPr lang="en-US" sz="2000" dirty="0" smtClean="0"/>
              <a:t>      of </a:t>
            </a:r>
            <a:r>
              <a:rPr lang="en-US" sz="2000" dirty="0"/>
              <a:t>the range of numbers that can be </a:t>
            </a:r>
            <a:endParaRPr lang="en-US" sz="2000" dirty="0" smtClean="0"/>
          </a:p>
          <a:p>
            <a:pPr marL="457200" indent="-457200"/>
            <a:r>
              <a:rPr lang="en-US" sz="2000" dirty="0"/>
              <a:t> </a:t>
            </a:r>
            <a:r>
              <a:rPr lang="en-US" sz="2000" dirty="0" smtClean="0"/>
              <a:t>      represented </a:t>
            </a:r>
            <a:r>
              <a:rPr lang="en-US" sz="2000" dirty="0"/>
              <a:t>by the marks.</a:t>
            </a:r>
          </a:p>
          <a:p>
            <a:pPr marL="457200" indent="-457200"/>
            <a:endParaRPr lang="en-US" sz="600" dirty="0"/>
          </a:p>
          <a:p>
            <a:pPr marL="457200" indent="-457200"/>
            <a:r>
              <a:rPr lang="en-US" sz="2000" dirty="0"/>
              <a:t>The limit of precision is about 1/10</a:t>
            </a:r>
            <a:r>
              <a:rPr lang="en-US" sz="2000" baseline="30000" dirty="0"/>
              <a:t>th</a:t>
            </a:r>
            <a:r>
              <a:rPr lang="en-US" sz="2000" dirty="0"/>
              <a:t> </a:t>
            </a:r>
            <a:endParaRPr lang="en-US" sz="2000" dirty="0" smtClean="0"/>
          </a:p>
          <a:p>
            <a:pPr marL="457200" indent="-457200"/>
            <a:r>
              <a:rPr lang="en-US" sz="2000" dirty="0"/>
              <a:t> </a:t>
            </a:r>
            <a:r>
              <a:rPr lang="en-US" sz="2000" dirty="0" smtClean="0"/>
              <a:t>      of </a:t>
            </a:r>
            <a:r>
              <a:rPr lang="en-US" sz="2000" dirty="0"/>
              <a:t>the spacing between marks.</a:t>
            </a:r>
          </a:p>
        </p:txBody>
      </p:sp>
      <p:sp>
        <p:nvSpPr>
          <p:cNvPr id="39940" name="TextBox 3"/>
          <p:cNvSpPr txBox="1">
            <a:spLocks noChangeArrowheads="1"/>
          </p:cNvSpPr>
          <p:nvPr/>
        </p:nvSpPr>
        <p:spPr bwMode="auto">
          <a:xfrm>
            <a:off x="533400" y="4953000"/>
            <a:ext cx="43433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Unusual slide rules were created as means to lengthen the scales.</a:t>
            </a:r>
          </a:p>
        </p:txBody>
      </p:sp>
      <p:sp>
        <p:nvSpPr>
          <p:cNvPr id="3994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>
            <a:headEnd/>
            <a:tailEnd/>
          </a:ln>
        </p:spPr>
        <p:txBody>
          <a:bodyPr/>
          <a:lstStyle/>
          <a:p>
            <a:fld id="{DF3DC119-3ABE-E94F-A093-D31B288283E4}" type="slidenum">
              <a:rPr lang="en-US" smtClean="0">
                <a:latin typeface="Times" pitchFamily="-65" charset="0"/>
                <a:ea typeface="Times" pitchFamily="-65" charset="0"/>
                <a:cs typeface="Times" pitchFamily="-65" charset="0"/>
              </a:rPr>
              <a:pPr/>
              <a:t>19</a:t>
            </a:fld>
            <a:endParaRPr lang="en-US" dirty="0" smtClean="0">
              <a:latin typeface="Times" pitchFamily="-65" charset="0"/>
              <a:ea typeface="Times" pitchFamily="-65" charset="0"/>
              <a:cs typeface="Times" pitchFamily="-65" charset="0"/>
            </a:endParaRPr>
          </a:p>
        </p:txBody>
      </p:sp>
      <p:pic>
        <p:nvPicPr>
          <p:cNvPr id="39942" name="Picture 5" descr="Screen scales with marks. 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3355737"/>
            <a:ext cx="3276600" cy="159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838200" y="5816937"/>
            <a:ext cx="762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See papers by Edwin J. Chamberlain, "Long Scale Slide Rules", </a:t>
            </a:r>
          </a:p>
          <a:p>
            <a:r>
              <a:rPr lang="en-US" sz="2000" dirty="0" smtClean="0"/>
              <a:t>        Journal of the Oughtred Society,  vol. 8, no. 1, pp. 22-34, 1999;  </a:t>
            </a:r>
          </a:p>
          <a:p>
            <a:r>
              <a:rPr lang="en-US" sz="2000" dirty="0" smtClean="0"/>
              <a:t>"Long Scale Slide Rules Revisited", J. Oughtred Soc. 13(1), 23-43, 2004 </a:t>
            </a:r>
            <a:endParaRPr lang="en-US" sz="2000" dirty="0"/>
          </a:p>
        </p:txBody>
      </p:sp>
      <p:pic>
        <p:nvPicPr>
          <p:cNvPr id="2" name="Picture 1" descr="Ed Chamberlain from Oughtred newsletter 9:20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24000"/>
            <a:ext cx="2375687" cy="2971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86400" y="4432300"/>
            <a:ext cx="36576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Edwin J. </a:t>
            </a:r>
            <a:r>
              <a:rPr lang="en-US" sz="2000" dirty="0" smtClean="0"/>
              <a:t>Chamberlain</a:t>
            </a:r>
          </a:p>
          <a:p>
            <a:pPr algn="ctr"/>
            <a:r>
              <a:rPr lang="en-US" sz="1800" dirty="0" smtClean="0"/>
              <a:t>Hanover Center Civil Engineer</a:t>
            </a:r>
          </a:p>
          <a:p>
            <a:pPr algn="ctr"/>
            <a:r>
              <a:rPr lang="en-US" sz="1800" dirty="0" smtClean="0"/>
              <a:t>(1938 – 2017)</a:t>
            </a:r>
          </a:p>
          <a:p>
            <a:pPr algn="ctr"/>
            <a:r>
              <a:rPr lang="en-US" sz="1600" dirty="0" smtClean="0"/>
              <a:t>(Oughtred Society Newsletter, 10/2015)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64191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419600"/>
            <a:ext cx="3276600" cy="685800"/>
          </a:xfrm>
        </p:spPr>
        <p:txBody>
          <a:bodyPr/>
          <a:lstStyle/>
          <a:p>
            <a:r>
              <a:rPr lang="en-US" sz="2400" dirty="0" err="1" smtClean="0"/>
              <a:t>Sylvanus</a:t>
            </a:r>
            <a:r>
              <a:rPr lang="en-US" sz="2400" dirty="0" smtClean="0"/>
              <a:t> Thayer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7C52B4-FE5D-7C40-92A8-56580650A380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7981" y="4949785"/>
            <a:ext cx="4444020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/>
              <a:t>(1785 </a:t>
            </a:r>
            <a:r>
              <a:rPr lang="mr-IN" sz="1800" dirty="0" smtClean="0"/>
              <a:t>–</a:t>
            </a:r>
            <a:r>
              <a:rPr lang="en-US" sz="1800" dirty="0" smtClean="0"/>
              <a:t> 1872)</a:t>
            </a:r>
            <a:endParaRPr lang="en-US" dirty="0" smtClean="0"/>
          </a:p>
          <a:p>
            <a:pPr algn="ctr"/>
            <a:r>
              <a:rPr lang="en-US" sz="2000" dirty="0" smtClean="0"/>
              <a:t>Valedictorian of Dartmouth College 1807</a:t>
            </a:r>
          </a:p>
          <a:p>
            <a:pPr algn="ctr"/>
            <a:r>
              <a:rPr lang="en-US" sz="2000" dirty="0" smtClean="0"/>
              <a:t>Superintendent</a:t>
            </a:r>
            <a:r>
              <a:rPr lang="en-US" sz="1800" dirty="0" smtClean="0"/>
              <a:t> </a:t>
            </a:r>
            <a:r>
              <a:rPr lang="en-US" sz="2000" dirty="0" smtClean="0"/>
              <a:t>of the Military Academy </a:t>
            </a:r>
          </a:p>
          <a:p>
            <a:pPr algn="ctr"/>
            <a:r>
              <a:rPr lang="en-US" sz="2000" dirty="0" smtClean="0"/>
              <a:t>at West Point (1817 </a:t>
            </a:r>
            <a:r>
              <a:rPr lang="mr-IN" sz="2000" dirty="0" smtClean="0"/>
              <a:t>–</a:t>
            </a:r>
            <a:r>
              <a:rPr lang="en-US" sz="2000" dirty="0" smtClean="0"/>
              <a:t> 1833).</a:t>
            </a:r>
          </a:p>
          <a:p>
            <a:pPr algn="ctr"/>
            <a:r>
              <a:rPr lang="en-US" sz="2000" dirty="0" smtClean="0"/>
              <a:t>Gave a bequest to found an engineering </a:t>
            </a:r>
          </a:p>
          <a:p>
            <a:pPr algn="ctr"/>
            <a:r>
              <a:rPr lang="en-US" sz="2000" dirty="0" smtClean="0"/>
              <a:t>school at Dartmouth in 1867.</a:t>
            </a:r>
            <a:endParaRPr lang="en-US" dirty="0"/>
          </a:p>
        </p:txBody>
      </p:sp>
      <p:pic>
        <p:nvPicPr>
          <p:cNvPr id="5" name="Picture 4" descr="general-sylvanus-thayer-1832.jpg!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81000"/>
            <a:ext cx="3478530" cy="4191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96984" y="4495800"/>
            <a:ext cx="3100503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Robert Fletcher</a:t>
            </a:r>
          </a:p>
          <a:p>
            <a:pPr algn="ctr"/>
            <a:r>
              <a:rPr lang="en-US" sz="1800" dirty="0" smtClean="0"/>
              <a:t>(1848 </a:t>
            </a:r>
            <a:r>
              <a:rPr lang="mr-IN" sz="1800" dirty="0" smtClean="0"/>
              <a:t>–</a:t>
            </a:r>
            <a:r>
              <a:rPr lang="en-US" sz="1800" dirty="0" smtClean="0"/>
              <a:t> 1936)</a:t>
            </a:r>
            <a:endParaRPr lang="en-US" sz="1800" dirty="0"/>
          </a:p>
          <a:p>
            <a:pPr algn="ctr"/>
            <a:r>
              <a:rPr lang="en-US" sz="2000" dirty="0" smtClean="0"/>
              <a:t>Graduate of West Point</a:t>
            </a:r>
          </a:p>
          <a:p>
            <a:pPr algn="ctr"/>
            <a:r>
              <a:rPr lang="en-US" sz="2000" dirty="0" smtClean="0"/>
              <a:t>First Dean of Thayer School</a:t>
            </a:r>
          </a:p>
          <a:p>
            <a:pPr algn="ctr"/>
            <a:r>
              <a:rPr lang="en-US" sz="2000" dirty="0" smtClean="0"/>
              <a:t>(1871 – 1918)</a:t>
            </a:r>
            <a:endParaRPr lang="en-US" sz="2000" dirty="0"/>
          </a:p>
        </p:txBody>
      </p:sp>
      <p:pic>
        <p:nvPicPr>
          <p:cNvPr id="6" name="Picture 5" descr="RF_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154" y="381000"/>
            <a:ext cx="3435246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567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3"/>
          <p:cNvSpPr txBox="1">
            <a:spLocks noChangeArrowheads="1"/>
          </p:cNvSpPr>
          <p:nvPr/>
        </p:nvSpPr>
        <p:spPr bwMode="auto">
          <a:xfrm>
            <a:off x="152400" y="1219200"/>
            <a:ext cx="4953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A.  Linear</a:t>
            </a:r>
            <a:r>
              <a:rPr lang="en-US" dirty="0"/>
              <a:t>:  Keuffel &amp; Esser,  Pickett</a:t>
            </a:r>
            <a:endParaRPr lang="en-US" sz="1400" dirty="0"/>
          </a:p>
        </p:txBody>
      </p:sp>
      <p:pic>
        <p:nvPicPr>
          <p:cNvPr id="41987" name="Picture 4" descr="Screen linear scal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762000"/>
            <a:ext cx="3525838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5" descr="Screen spiral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48132" y="4114800"/>
            <a:ext cx="1696427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Text Box 3"/>
          <p:cNvSpPr txBox="1">
            <a:spLocks noChangeArrowheads="1"/>
          </p:cNvSpPr>
          <p:nvPr/>
        </p:nvSpPr>
        <p:spPr bwMode="auto">
          <a:xfrm>
            <a:off x="5614358" y="3602038"/>
            <a:ext cx="327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F.  Cylindrical</a:t>
            </a:r>
            <a:r>
              <a:rPr lang="en-US" dirty="0"/>
              <a:t>: </a:t>
            </a:r>
            <a:r>
              <a:rPr lang="en-US" dirty="0">
                <a:solidFill>
                  <a:srgbClr val="FF0000"/>
                </a:solidFill>
              </a:rPr>
              <a:t>Thacher</a:t>
            </a:r>
            <a:endParaRPr lang="en-US" dirty="0"/>
          </a:p>
        </p:txBody>
      </p:sp>
      <p:sp>
        <p:nvSpPr>
          <p:cNvPr id="41990" name="Text Box 3"/>
          <p:cNvSpPr txBox="1">
            <a:spLocks noChangeArrowheads="1"/>
          </p:cNvSpPr>
          <p:nvPr/>
        </p:nvSpPr>
        <p:spPr bwMode="auto">
          <a:xfrm>
            <a:off x="76200" y="5798403"/>
            <a:ext cx="2590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C.  Circular</a:t>
            </a:r>
            <a:r>
              <a:rPr lang="en-US" dirty="0"/>
              <a:t>:  </a:t>
            </a:r>
            <a:endParaRPr lang="en-US" dirty="0" smtClean="0"/>
          </a:p>
          <a:p>
            <a:r>
              <a:rPr lang="en-US" dirty="0" smtClean="0">
                <a:solidFill>
                  <a:srgbClr val="008080"/>
                </a:solidFill>
              </a:rPr>
              <a:t>      </a:t>
            </a:r>
            <a:r>
              <a:rPr lang="en-US" dirty="0" err="1" smtClean="0">
                <a:solidFill>
                  <a:srgbClr val="008080"/>
                </a:solidFill>
              </a:rPr>
              <a:t>Fearns</a:t>
            </a:r>
            <a:r>
              <a:rPr lang="en-US" dirty="0"/>
              <a:t>, </a:t>
            </a:r>
            <a:r>
              <a:rPr lang="en-US" dirty="0">
                <a:solidFill>
                  <a:srgbClr val="008000"/>
                </a:solidFill>
              </a:rPr>
              <a:t>Fowler</a:t>
            </a:r>
            <a:r>
              <a:rPr lang="en-US" dirty="0"/>
              <a:t> </a:t>
            </a:r>
          </a:p>
        </p:txBody>
      </p:sp>
      <p:sp>
        <p:nvSpPr>
          <p:cNvPr id="41991" name="Text Box 3"/>
          <p:cNvSpPr txBox="1">
            <a:spLocks noChangeArrowheads="1"/>
          </p:cNvSpPr>
          <p:nvPr/>
        </p:nvSpPr>
        <p:spPr bwMode="auto">
          <a:xfrm>
            <a:off x="5334000" y="1981200"/>
            <a:ext cx="3810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.  Helical</a:t>
            </a:r>
            <a:r>
              <a:rPr lang="en-US" dirty="0"/>
              <a:t>: 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800080"/>
                </a:solidFill>
              </a:rPr>
              <a:t>Fuller, </a:t>
            </a:r>
            <a:r>
              <a:rPr lang="en-US" dirty="0" smtClean="0">
                <a:solidFill>
                  <a:srgbClr val="FF8000"/>
                </a:solidFill>
              </a:rPr>
              <a:t>Otis King</a:t>
            </a:r>
            <a:endParaRPr lang="en-US" sz="1400" dirty="0"/>
          </a:p>
        </p:txBody>
      </p:sp>
      <p:sp>
        <p:nvSpPr>
          <p:cNvPr id="41992" name="Text Box 3"/>
          <p:cNvSpPr txBox="1">
            <a:spLocks noChangeArrowheads="1"/>
          </p:cNvSpPr>
          <p:nvPr/>
        </p:nvSpPr>
        <p:spPr bwMode="auto">
          <a:xfrm>
            <a:off x="2514600" y="5798403"/>
            <a:ext cx="2743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D.  Spiral</a:t>
            </a:r>
            <a:r>
              <a:rPr lang="en-US" dirty="0"/>
              <a:t>:  </a:t>
            </a:r>
            <a:endParaRPr lang="en-US" dirty="0" smtClean="0"/>
          </a:p>
          <a:p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      Atlas </a:t>
            </a:r>
            <a:r>
              <a:rPr lang="en-US" dirty="0">
                <a:solidFill>
                  <a:srgbClr val="0000FF"/>
                </a:solidFill>
              </a:rPr>
              <a:t>Calculator</a:t>
            </a:r>
            <a:endParaRPr lang="en-US" sz="1400" dirty="0"/>
          </a:p>
        </p:txBody>
      </p:sp>
      <p:pic>
        <p:nvPicPr>
          <p:cNvPr id="41993" name="Picture 9" descr="Screen Circular Scales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4038600"/>
            <a:ext cx="1870075" cy="174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457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00FF"/>
                </a:solidFill>
                <a:latin typeface="Times" pitchFamily="-65" charset="0"/>
              </a:rPr>
              <a:t>Alternative Slide Rule </a:t>
            </a:r>
            <a:r>
              <a:rPr lang="en-US" dirty="0" smtClean="0">
                <a:solidFill>
                  <a:srgbClr val="0000FF"/>
                </a:solidFill>
                <a:latin typeface="Times" pitchFamily="-65" charset="0"/>
              </a:rPr>
              <a:t>Geometries</a:t>
            </a:r>
            <a:endParaRPr lang="en-US" dirty="0">
              <a:solidFill>
                <a:srgbClr val="0000FF"/>
              </a:solidFill>
              <a:latin typeface="Times" pitchFamily="-65" charset="0"/>
            </a:endParaRPr>
          </a:p>
        </p:txBody>
      </p:sp>
      <p:pic>
        <p:nvPicPr>
          <p:cNvPr id="41995" name="Picture 10" descr="Screen Helix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685800"/>
            <a:ext cx="3373438" cy="1260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6" name="Picture 11" descr="Screen Cylindrical Scales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38800" y="2514600"/>
            <a:ext cx="3175958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7" name="Slide Number Placeholder 12"/>
          <p:cNvSpPr>
            <a:spLocks noGrp="1"/>
          </p:cNvSpPr>
          <p:nvPr>
            <p:ph type="sldNum" sz="quarter" idx="12"/>
          </p:nvPr>
        </p:nvSpPr>
        <p:spPr>
          <a:noFill/>
          <a:ln>
            <a:headEnd/>
            <a:tailEnd/>
          </a:ln>
        </p:spPr>
        <p:txBody>
          <a:bodyPr/>
          <a:lstStyle/>
          <a:p>
            <a:fld id="{6C156F5B-8A14-B145-8999-477DEA94D398}" type="slidenum">
              <a:rPr lang="en-US" smtClean="0">
                <a:latin typeface="Times" pitchFamily="-65" charset="0"/>
                <a:ea typeface="Times" pitchFamily="-65" charset="0"/>
                <a:cs typeface="Times" pitchFamily="-65" charset="0"/>
              </a:rPr>
              <a:pPr/>
              <a:t>20</a:t>
            </a:fld>
            <a:endParaRPr lang="en-US" smtClean="0">
              <a:latin typeface="Times" pitchFamily="-65" charset="0"/>
              <a:ea typeface="Times" pitchFamily="-65" charset="0"/>
              <a:cs typeface="Times" pitchFamily="-65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18100" y="5638800"/>
            <a:ext cx="4025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G. Gridiron/Segmented Linear: </a:t>
            </a:r>
            <a:r>
              <a:rPr lang="en-US" dirty="0" err="1" smtClean="0"/>
              <a:t>Hannyngton</a:t>
            </a: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5" name="Picture 14" descr="Screen divided-linear scale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1200" y="4191000"/>
            <a:ext cx="2743200" cy="1346835"/>
          </a:xfrm>
          <a:prstGeom prst="rect">
            <a:avLst/>
          </a:prstGeom>
        </p:spPr>
      </p:pic>
      <p:pic>
        <p:nvPicPr>
          <p:cNvPr id="2" name="Picture 1" descr="Screen segmented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052935"/>
            <a:ext cx="3740358" cy="12349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195935"/>
            <a:ext cx="5022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B. Segmented: Faber–Castell;  </a:t>
            </a:r>
            <a:r>
              <a:rPr lang="en-US" dirty="0" err="1" smtClean="0"/>
              <a:t>Hemmi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393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3"/>
          <p:cNvSpPr txBox="1">
            <a:spLocks noChangeArrowheads="1"/>
          </p:cNvSpPr>
          <p:nvPr/>
        </p:nvSpPr>
        <p:spPr bwMode="auto">
          <a:xfrm>
            <a:off x="152400" y="1600200"/>
            <a:ext cx="4114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 smtClean="0"/>
              <a:t>A.  Linear</a:t>
            </a:r>
            <a:r>
              <a:rPr lang="en-US" sz="2000" dirty="0"/>
              <a:t>:  </a:t>
            </a:r>
            <a:r>
              <a:rPr lang="en-US" sz="2000" dirty="0">
                <a:solidFill>
                  <a:srgbClr val="FF6600"/>
                </a:solidFill>
              </a:rPr>
              <a:t>Keuffel &amp; Esser</a:t>
            </a:r>
            <a:r>
              <a:rPr lang="en-US" sz="2000" dirty="0"/>
              <a:t>,  Pickett</a:t>
            </a:r>
            <a:endParaRPr lang="en-US" sz="1200" dirty="0"/>
          </a:p>
        </p:txBody>
      </p:sp>
      <p:sp>
        <p:nvSpPr>
          <p:cNvPr id="41989" name="Text Box 3"/>
          <p:cNvSpPr txBox="1">
            <a:spLocks noChangeArrowheads="1"/>
          </p:cNvSpPr>
          <p:nvPr/>
        </p:nvSpPr>
        <p:spPr bwMode="auto">
          <a:xfrm>
            <a:off x="5562600" y="4114800"/>
            <a:ext cx="3276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 smtClean="0"/>
              <a:t>F.  Cylindrical</a:t>
            </a:r>
            <a:r>
              <a:rPr lang="en-US" sz="2000" dirty="0"/>
              <a:t>: </a:t>
            </a:r>
            <a:r>
              <a:rPr lang="en-US" sz="2000" dirty="0">
                <a:solidFill>
                  <a:srgbClr val="FF0000"/>
                </a:solidFill>
              </a:rPr>
              <a:t>Thacher</a:t>
            </a:r>
            <a:endParaRPr lang="en-US" sz="2000" dirty="0"/>
          </a:p>
        </p:txBody>
      </p:sp>
      <p:sp>
        <p:nvSpPr>
          <p:cNvPr id="41990" name="Text Box 3"/>
          <p:cNvSpPr txBox="1">
            <a:spLocks noChangeArrowheads="1"/>
          </p:cNvSpPr>
          <p:nvPr/>
        </p:nvSpPr>
        <p:spPr bwMode="auto">
          <a:xfrm>
            <a:off x="76200" y="6150114"/>
            <a:ext cx="2286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 smtClean="0"/>
              <a:t>C.  Circular</a:t>
            </a:r>
            <a:r>
              <a:rPr lang="en-US" sz="2000" dirty="0"/>
              <a:t>:  </a:t>
            </a:r>
            <a:endParaRPr lang="en-US" sz="2000" dirty="0" smtClean="0"/>
          </a:p>
          <a:p>
            <a:r>
              <a:rPr lang="en-US" sz="2000" dirty="0" smtClean="0">
                <a:solidFill>
                  <a:srgbClr val="008080"/>
                </a:solidFill>
              </a:rPr>
              <a:t>      </a:t>
            </a:r>
            <a:r>
              <a:rPr lang="en-US" sz="2000" dirty="0" err="1" smtClean="0">
                <a:solidFill>
                  <a:srgbClr val="008080"/>
                </a:solidFill>
              </a:rPr>
              <a:t>Fearns</a:t>
            </a:r>
            <a:r>
              <a:rPr lang="en-US" sz="2000" dirty="0"/>
              <a:t>, </a:t>
            </a:r>
            <a:r>
              <a:rPr lang="en-US" sz="2000" dirty="0">
                <a:solidFill>
                  <a:srgbClr val="008000"/>
                </a:solidFill>
              </a:rPr>
              <a:t>Fowler</a:t>
            </a:r>
            <a:r>
              <a:rPr lang="en-US" sz="2000" dirty="0"/>
              <a:t> </a:t>
            </a:r>
          </a:p>
        </p:txBody>
      </p:sp>
      <p:sp>
        <p:nvSpPr>
          <p:cNvPr id="41991" name="Text Box 3"/>
          <p:cNvSpPr txBox="1">
            <a:spLocks noChangeArrowheads="1"/>
          </p:cNvSpPr>
          <p:nvPr/>
        </p:nvSpPr>
        <p:spPr bwMode="auto">
          <a:xfrm>
            <a:off x="5334000" y="1600200"/>
            <a:ext cx="3429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E</a:t>
            </a:r>
            <a:r>
              <a:rPr lang="en-US" sz="2000" dirty="0" smtClean="0"/>
              <a:t>.  Helical</a:t>
            </a:r>
            <a:r>
              <a:rPr lang="en-US" sz="2000" dirty="0"/>
              <a:t>: 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800080"/>
                </a:solidFill>
              </a:rPr>
              <a:t>Fuller, </a:t>
            </a:r>
            <a:r>
              <a:rPr lang="en-US" sz="2000" dirty="0" smtClean="0">
                <a:solidFill>
                  <a:srgbClr val="FF8000"/>
                </a:solidFill>
              </a:rPr>
              <a:t>Otis King</a:t>
            </a:r>
            <a:endParaRPr lang="en-US" sz="1200" dirty="0"/>
          </a:p>
        </p:txBody>
      </p:sp>
      <p:sp>
        <p:nvSpPr>
          <p:cNvPr id="41992" name="Text Box 3"/>
          <p:cNvSpPr txBox="1">
            <a:spLocks noChangeArrowheads="1"/>
          </p:cNvSpPr>
          <p:nvPr/>
        </p:nvSpPr>
        <p:spPr bwMode="auto">
          <a:xfrm>
            <a:off x="2514600" y="6150114"/>
            <a:ext cx="2362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 </a:t>
            </a:r>
            <a:r>
              <a:rPr lang="en-US" sz="2000" dirty="0" smtClean="0"/>
              <a:t>D.  Spiral</a:t>
            </a:r>
            <a:r>
              <a:rPr lang="en-US" sz="2000" dirty="0"/>
              <a:t>:  </a:t>
            </a:r>
            <a:endParaRPr lang="en-US" sz="2000" dirty="0" smtClean="0"/>
          </a:p>
          <a:p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      Atlas </a:t>
            </a:r>
            <a:r>
              <a:rPr lang="en-US" sz="2000" dirty="0">
                <a:solidFill>
                  <a:srgbClr val="0000FF"/>
                </a:solidFill>
              </a:rPr>
              <a:t>Calculator</a:t>
            </a:r>
            <a:endParaRPr lang="en-US" sz="1200" dirty="0"/>
          </a:p>
        </p:txBody>
      </p:sp>
      <p:sp>
        <p:nvSpPr>
          <p:cNvPr id="419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4572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00FF"/>
                </a:solidFill>
                <a:latin typeface="Times" pitchFamily="-65" charset="0"/>
              </a:rPr>
              <a:t>Examples of Alternative </a:t>
            </a:r>
            <a:r>
              <a:rPr lang="en-US" dirty="0">
                <a:solidFill>
                  <a:srgbClr val="0000FF"/>
                </a:solidFill>
                <a:latin typeface="Times" pitchFamily="-65" charset="0"/>
              </a:rPr>
              <a:t>Slide Rule </a:t>
            </a:r>
            <a:r>
              <a:rPr lang="en-US" dirty="0" smtClean="0">
                <a:solidFill>
                  <a:srgbClr val="0000FF"/>
                </a:solidFill>
                <a:latin typeface="Times" pitchFamily="-65" charset="0"/>
              </a:rPr>
              <a:t>Geometries</a:t>
            </a:r>
            <a:endParaRPr lang="en-US" dirty="0">
              <a:solidFill>
                <a:srgbClr val="0000FF"/>
              </a:solidFill>
              <a:latin typeface="Times" pitchFamily="-65" charset="0"/>
            </a:endParaRPr>
          </a:p>
        </p:txBody>
      </p:sp>
      <p:sp>
        <p:nvSpPr>
          <p:cNvPr id="41997" name="Slide Number Placeholder 12"/>
          <p:cNvSpPr>
            <a:spLocks noGrp="1"/>
          </p:cNvSpPr>
          <p:nvPr>
            <p:ph type="sldNum" sz="quarter" idx="12"/>
          </p:nvPr>
        </p:nvSpPr>
        <p:spPr>
          <a:noFill/>
          <a:ln>
            <a:headEnd/>
            <a:tailEnd/>
          </a:ln>
        </p:spPr>
        <p:txBody>
          <a:bodyPr/>
          <a:lstStyle/>
          <a:p>
            <a:fld id="{6C156F5B-8A14-B145-8999-477DEA94D398}" type="slidenum">
              <a:rPr lang="en-US" smtClean="0">
                <a:latin typeface="Times" pitchFamily="-65" charset="0"/>
                <a:ea typeface="Times" pitchFamily="-65" charset="0"/>
                <a:cs typeface="Times" pitchFamily="-65" charset="0"/>
              </a:rPr>
              <a:pPr/>
              <a:t>21</a:t>
            </a:fld>
            <a:endParaRPr lang="en-US" smtClean="0">
              <a:latin typeface="Times" pitchFamily="-65" charset="0"/>
              <a:ea typeface="Times" pitchFamily="-65" charset="0"/>
              <a:cs typeface="Times" pitchFamily="-65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18100" y="6150114"/>
            <a:ext cx="4025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G. Gridiron/Segmented Linear: </a:t>
            </a:r>
            <a:r>
              <a:rPr lang="en-US" sz="2000" dirty="0" err="1" smtClean="0"/>
              <a:t>Hannyngton</a:t>
            </a:r>
            <a:r>
              <a:rPr lang="en-US" sz="2000" dirty="0" smtClean="0"/>
              <a:t>  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3200400"/>
            <a:ext cx="41523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B. Segmented: Faber–Castell;  </a:t>
            </a:r>
            <a:r>
              <a:rPr lang="en-US" sz="2000" dirty="0" err="1" smtClean="0"/>
              <a:t>Hemmi</a:t>
            </a:r>
            <a:endParaRPr lang="en-US" sz="2000" dirty="0"/>
          </a:p>
        </p:txBody>
      </p:sp>
      <p:pic>
        <p:nvPicPr>
          <p:cNvPr id="18" name="Picture 3" descr="atla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0800" y="3740302"/>
            <a:ext cx="2362200" cy="2431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FearnsCalculator lower r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86200"/>
            <a:ext cx="2548796" cy="2286000"/>
          </a:xfrm>
          <a:prstGeom prst="rect">
            <a:avLst/>
          </a:prstGeom>
        </p:spPr>
      </p:pic>
      <p:pic>
        <p:nvPicPr>
          <p:cNvPr id="20" name="Picture 19" descr="341042.jpg"/>
          <p:cNvPicPr>
            <a:picLocks noChangeAspect="1"/>
          </p:cNvPicPr>
          <p:nvPr/>
        </p:nvPicPr>
        <p:blipFill>
          <a:blip r:embed="rId5"/>
          <a:srcRect t="28468" b="10675"/>
          <a:stretch>
            <a:fillRect/>
          </a:stretch>
        </p:blipFill>
        <p:spPr>
          <a:xfrm>
            <a:off x="5105400" y="4724400"/>
            <a:ext cx="3919733" cy="1447800"/>
          </a:xfrm>
          <a:prstGeom prst="rect">
            <a:avLst/>
          </a:prstGeom>
        </p:spPr>
      </p:pic>
      <p:pic>
        <p:nvPicPr>
          <p:cNvPr id="21" name="Picture 5" descr="thatcher2"/>
          <p:cNvPicPr>
            <a:picLocks noChangeAspect="1" noChangeArrowheads="1"/>
          </p:cNvPicPr>
          <p:nvPr/>
        </p:nvPicPr>
        <p:blipFill rotWithShape="1">
          <a:blip r:embed="rId6"/>
          <a:srcRect t="19289" r="2238" b="76"/>
          <a:stretch/>
        </p:blipFill>
        <p:spPr bwMode="auto">
          <a:xfrm>
            <a:off x="5044440" y="2286000"/>
            <a:ext cx="4023360" cy="1911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4" descr="otis-lmodel"/>
          <p:cNvPicPr>
            <a:picLocks noChangeAspect="1" noChangeArrowheads="1"/>
          </p:cNvPicPr>
          <p:nvPr/>
        </p:nvPicPr>
        <p:blipFill rotWithShape="1">
          <a:blip r:embed="rId7"/>
          <a:srcRect t="15046" b="61269"/>
          <a:stretch/>
        </p:blipFill>
        <p:spPr bwMode="auto">
          <a:xfrm>
            <a:off x="5029200" y="914400"/>
            <a:ext cx="3962400" cy="70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KE_N4053-5_Polyphase lower res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347" y="609600"/>
            <a:ext cx="4656253" cy="1090201"/>
          </a:xfrm>
          <a:prstGeom prst="rect">
            <a:avLst/>
          </a:prstGeom>
        </p:spPr>
      </p:pic>
      <p:pic>
        <p:nvPicPr>
          <p:cNvPr id="5" name="Picture 4" descr="Screen Shot 2020-08-20 at 8.04.20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09800"/>
            <a:ext cx="4343400" cy="102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04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7924800" cy="3048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A Lesson of the Logarithmic Scale:  Benford's Law</a:t>
            </a:r>
            <a:r>
              <a:rPr lang="en-US" baseline="30000" dirty="0" smtClean="0">
                <a:solidFill>
                  <a:srgbClr val="0000FF"/>
                </a:solidFill>
              </a:rPr>
              <a:t>*</a:t>
            </a:r>
            <a:endParaRPr lang="en-US" baseline="30000" dirty="0">
              <a:solidFill>
                <a:srgbClr val="0000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CB41A2-FDA6-7542-815F-F3909ABBF735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381000"/>
            <a:ext cx="807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“It’s a good bet (&gt;1:9) that the first digit of a large number is 1.”</a:t>
            </a:r>
          </a:p>
          <a:p>
            <a:pPr algn="ctr"/>
            <a:r>
              <a:rPr lang="en-US" sz="1800" dirty="0" smtClean="0"/>
              <a:t>For many sets of numbers, the nine choices for first digit are not equally likely. </a:t>
            </a:r>
          </a:p>
          <a:p>
            <a:pPr algn="ctr"/>
            <a:r>
              <a:rPr lang="en-US" sz="1800" dirty="0" smtClean="0"/>
              <a:t>Many categories spread out more evenly on a logarithmic scale than on a linear scale.</a:t>
            </a:r>
            <a:endParaRPr lang="en-US" sz="1800" dirty="0"/>
          </a:p>
        </p:txBody>
      </p:sp>
      <p:pic>
        <p:nvPicPr>
          <p:cNvPr id="7" name="Picture 6" descr="500px-Benford-physical.svg.png"/>
          <p:cNvPicPr>
            <a:picLocks noChangeAspect="1"/>
          </p:cNvPicPr>
          <p:nvPr/>
        </p:nvPicPr>
        <p:blipFill>
          <a:blip r:embed="rId2"/>
          <a:srcRect l="7200" b="6480"/>
          <a:stretch>
            <a:fillRect/>
          </a:stretch>
        </p:blipFill>
        <p:spPr>
          <a:xfrm>
            <a:off x="3733800" y="1219200"/>
            <a:ext cx="5333999" cy="43003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38800" y="5429309"/>
            <a:ext cx="1467068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dirty="0" smtClean="0"/>
              <a:t>First Digit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 flipH="1">
            <a:off x="6324600" y="2285999"/>
            <a:ext cx="251459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90"/>
                </a:solidFill>
              </a:rPr>
              <a:t>Wikipedia, 2015</a:t>
            </a:r>
          </a:p>
          <a:p>
            <a:pPr algn="ctr"/>
            <a:r>
              <a:rPr lang="en-US" sz="1600" dirty="0" smtClean="0">
                <a:solidFill>
                  <a:srgbClr val="000090"/>
                </a:solidFill>
              </a:rPr>
              <a:t>author:  drnathanfurious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1628745" y="3228943"/>
            <a:ext cx="38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Frequency of first digit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38600" y="4667309"/>
            <a:ext cx="47157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data on physical constants</a:t>
            </a:r>
            <a:endParaRPr lang="en-US" sz="1600" dirty="0"/>
          </a:p>
          <a:p>
            <a:r>
              <a:rPr lang="en-US" sz="1600" dirty="0" smtClean="0"/>
              <a:t>from:  http://physics.nist.gov/cuu/Constants/index.html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3886200" y="5725179"/>
            <a:ext cx="5257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 smtClean="0">
                <a:solidFill>
                  <a:srgbClr val="3366FF"/>
                </a:solidFill>
              </a:rPr>
              <a:t>*</a:t>
            </a:r>
            <a:r>
              <a:rPr lang="en-US" sz="1600" dirty="0" smtClean="0">
                <a:solidFill>
                  <a:srgbClr val="3366FF"/>
                </a:solidFill>
              </a:rPr>
              <a:t>named after American engineer Frank </a:t>
            </a:r>
            <a:r>
              <a:rPr lang="en-US" sz="1600" dirty="0" err="1" smtClean="0">
                <a:solidFill>
                  <a:srgbClr val="3366FF"/>
                </a:solidFill>
              </a:rPr>
              <a:t>Benford</a:t>
            </a:r>
            <a:r>
              <a:rPr lang="en-US" sz="1600" dirty="0" smtClean="0">
                <a:solidFill>
                  <a:srgbClr val="3366FF"/>
                </a:solidFill>
              </a:rPr>
              <a:t> (1883 – 1948)</a:t>
            </a:r>
          </a:p>
          <a:p>
            <a:r>
              <a:rPr lang="en-US" sz="1600" dirty="0" smtClean="0">
                <a:solidFill>
                  <a:srgbClr val="3366FF"/>
                </a:solidFill>
              </a:rPr>
              <a:t>     an example of Stigler’s Law of Eponymy: </a:t>
            </a:r>
          </a:p>
          <a:p>
            <a:r>
              <a:rPr lang="en-US" sz="1600" dirty="0" smtClean="0">
                <a:solidFill>
                  <a:srgbClr val="3366FF"/>
                </a:solidFill>
              </a:rPr>
              <a:t>“No scientific law is named after its original discoverer.”</a:t>
            </a:r>
          </a:p>
          <a:p>
            <a:r>
              <a:rPr lang="en-US" sz="1600" dirty="0" smtClean="0">
                <a:solidFill>
                  <a:srgbClr val="3366FF"/>
                </a:solidFill>
              </a:rPr>
              <a:t>     (First proposed by sociologist Robert K. Merton.)</a:t>
            </a:r>
            <a:endParaRPr lang="en-US" sz="1600" dirty="0">
              <a:solidFill>
                <a:srgbClr val="3366FF"/>
              </a:solidFill>
            </a:endParaRPr>
          </a:p>
        </p:txBody>
      </p:sp>
      <p:pic>
        <p:nvPicPr>
          <p:cNvPr id="13" name="Picture 12" descr="800px-Simon_Newcomb_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82" y="1390709"/>
            <a:ext cx="2608967" cy="33528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" y="4741782"/>
            <a:ext cx="33528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Simon Newcomb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(1835 – 1909)</a:t>
            </a:r>
          </a:p>
          <a:p>
            <a:pPr algn="ctr"/>
            <a:r>
              <a:rPr lang="en-US" sz="1800" dirty="0" smtClean="0">
                <a:solidFill>
                  <a:srgbClr val="FF0000"/>
                </a:solidFill>
              </a:rPr>
              <a:t> Canadian–American Astronomer and Mathematician</a:t>
            </a:r>
          </a:p>
          <a:p>
            <a:pPr algn="ctr"/>
            <a:r>
              <a:rPr lang="en-US" sz="1800" dirty="0" smtClean="0">
                <a:solidFill>
                  <a:srgbClr val="FF0000"/>
                </a:solidFill>
              </a:rPr>
              <a:t>First Proposed Benford's Law (1881)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135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log scale for Benford 20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657600"/>
            <a:ext cx="7391400" cy="213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7772400" cy="381000"/>
          </a:xfrm>
        </p:spPr>
        <p:txBody>
          <a:bodyPr/>
          <a:lstStyle/>
          <a:p>
            <a:r>
              <a:rPr lang="en-US" dirty="0" smtClean="0"/>
              <a:t>Distributions on a Logarithmic Scale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CB41A2-FDA6-7542-815F-F3909ABBF735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5" name="Picture 4" descr="BenfordBroa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400" y="1066800"/>
            <a:ext cx="6350000" cy="2095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8381" y="53340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1xxx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00181" y="533400"/>
            <a:ext cx="800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8xxx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rot="5400000">
            <a:off x="2743994" y="1219200"/>
            <a:ext cx="456406" cy="79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rot="5400000">
            <a:off x="3200400" y="1142206"/>
            <a:ext cx="380206" cy="7699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447800" y="6400800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000090"/>
                </a:solidFill>
              </a:rPr>
              <a:t>(Top figure from Wikipedia, “Benford’s Law” (2016), author </a:t>
            </a:r>
            <a:r>
              <a:rPr lang="en-US" sz="1800" dirty="0" err="1" smtClean="0">
                <a:solidFill>
                  <a:srgbClr val="000090"/>
                </a:solidFill>
              </a:rPr>
              <a:t>Jakob.scholbach</a:t>
            </a:r>
            <a:r>
              <a:rPr lang="en-US" sz="1800" dirty="0" smtClean="0">
                <a:solidFill>
                  <a:srgbClr val="000090"/>
                </a:solidFill>
              </a:rPr>
              <a:t>) </a:t>
            </a:r>
            <a:endParaRPr lang="en-US" sz="1800" dirty="0">
              <a:solidFill>
                <a:srgbClr val="00009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4708" y="1600200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Frequency</a:t>
            </a:r>
            <a:endParaRPr lang="en-US" sz="1800" dirty="0"/>
          </a:p>
        </p:txBody>
      </p:sp>
      <p:sp>
        <p:nvSpPr>
          <p:cNvPr id="22" name="TextBox 21"/>
          <p:cNvSpPr txBox="1"/>
          <p:nvPr/>
        </p:nvSpPr>
        <p:spPr>
          <a:xfrm>
            <a:off x="0" y="4357380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Frequency</a:t>
            </a:r>
            <a:endParaRPr lang="en-US" sz="1800" dirty="0"/>
          </a:p>
        </p:txBody>
      </p:sp>
      <p:sp>
        <p:nvSpPr>
          <p:cNvPr id="23" name="TextBox 22"/>
          <p:cNvSpPr txBox="1"/>
          <p:nvPr/>
        </p:nvSpPr>
        <p:spPr>
          <a:xfrm>
            <a:off x="3429000" y="3135868"/>
            <a:ext cx="2257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Magnitude of Variable</a:t>
            </a:r>
            <a:endParaRPr lang="en-US" sz="1800" dirty="0"/>
          </a:p>
        </p:txBody>
      </p:sp>
      <p:sp>
        <p:nvSpPr>
          <p:cNvPr id="24" name="TextBox 23"/>
          <p:cNvSpPr txBox="1"/>
          <p:nvPr/>
        </p:nvSpPr>
        <p:spPr>
          <a:xfrm>
            <a:off x="3429000" y="5715000"/>
            <a:ext cx="2257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Magnitude of Variable</a:t>
            </a:r>
            <a:endParaRPr lang="en-US" sz="1800" dirty="0"/>
          </a:p>
        </p:txBody>
      </p:sp>
      <p:sp>
        <p:nvSpPr>
          <p:cNvPr id="25" name="TextBox 24"/>
          <p:cNvSpPr txBox="1"/>
          <p:nvPr/>
        </p:nvSpPr>
        <p:spPr>
          <a:xfrm>
            <a:off x="8010356" y="1676400"/>
            <a:ext cx="936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Broad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8010356" y="4415135"/>
            <a:ext cx="1133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Narrow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012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85800"/>
          </a:xfrm>
        </p:spPr>
        <p:txBody>
          <a:bodyPr/>
          <a:lstStyle/>
          <a:p>
            <a:r>
              <a:rPr lang="en-US" dirty="0" smtClean="0"/>
              <a:t>Populations of countries of the world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CB41A2-FDA6-7542-815F-F3909ABBF735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4" name="Picture 3" descr="Benfords_law_illustrated_by_world's_countries_popula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984" y="1295400"/>
            <a:ext cx="7121416" cy="4406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95800" y="5715000"/>
            <a:ext cx="1467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 Digit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362200"/>
            <a:ext cx="1752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Number of Occurrences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 rot="5400000">
            <a:off x="5143500" y="3606800"/>
            <a:ext cx="1066800" cy="304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5410200" y="2819400"/>
            <a:ext cx="3471824" cy="400110"/>
          </a:xfrm>
          <a:prstGeom prst="rect">
            <a:avLst/>
          </a:prstGeom>
          <a:noFill/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Predictions from Benford's Law</a:t>
            </a:r>
            <a:endParaRPr lang="en-US" sz="2000" dirty="0">
              <a:solidFill>
                <a:srgbClr val="00009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rot="16200000" flipH="1">
            <a:off x="6838950" y="3867150"/>
            <a:ext cx="1485900" cy="2286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3429000" y="1676400"/>
            <a:ext cx="2156535" cy="40011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Actual Populations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rot="10800000" flipV="1">
            <a:off x="2819400" y="1905000"/>
            <a:ext cx="609600" cy="1524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3962400" y="1066800"/>
            <a:ext cx="49603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Data from CIA Worldbook, accessed 8-7-2010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1371600" y="638169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Figure from Wikipedia, “Benford’s Law” (2016), author Jakob.scholbach </a:t>
            </a:r>
            <a:endParaRPr lang="en-US" sz="20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902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096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Day 1 Conclusions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7C52B4-FE5D-7C40-92A8-56580650A380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801" y="1295400"/>
            <a:ext cx="78485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66738" indent="-566738"/>
            <a:r>
              <a:rPr lang="en-US" dirty="0" smtClean="0"/>
              <a:t>•  Each student was given a (used) slide rule, typically a K&amp;E log-log model found on </a:t>
            </a:r>
            <a:r>
              <a:rPr lang="en-US" dirty="0" err="1" smtClean="0"/>
              <a:t>ebay</a:t>
            </a:r>
            <a:r>
              <a:rPr lang="en-US" dirty="0" smtClean="0"/>
              <a:t>.</a:t>
            </a:r>
          </a:p>
          <a:p>
            <a:pPr marL="566738" indent="-566738"/>
            <a:endParaRPr lang="en-US" dirty="0"/>
          </a:p>
          <a:p>
            <a:pPr marL="566738" indent="-566738"/>
            <a:r>
              <a:rPr lang="en-US" dirty="0" smtClean="0"/>
              <a:t>•  Each student cut out a circular slide rule.</a:t>
            </a:r>
          </a:p>
          <a:p>
            <a:pPr marL="566738" indent="-566738"/>
            <a:endParaRPr lang="en-US" dirty="0"/>
          </a:p>
          <a:p>
            <a:pPr marL="566738" indent="-566738"/>
            <a:r>
              <a:rPr lang="en-US" dirty="0" smtClean="0"/>
              <a:t>•  Full Proficiency is difficult to achieve in a limited time.</a:t>
            </a:r>
          </a:p>
          <a:p>
            <a:pPr marL="566738" indent="-566738"/>
            <a:endParaRPr lang="en-US" dirty="0"/>
          </a:p>
          <a:p>
            <a:pPr marL="566738" indent="-566738"/>
            <a:r>
              <a:rPr lang="en-US" dirty="0" smtClean="0"/>
              <a:t>•  Students most appreciated getting to actually use the more complicated models.  (</a:t>
            </a:r>
            <a:r>
              <a:rPr lang="en-US" dirty="0" err="1" smtClean="0"/>
              <a:t>Thacher</a:t>
            </a:r>
            <a:r>
              <a:rPr lang="en-US" dirty="0" smtClean="0"/>
              <a:t>, Fuller, Otis, </a:t>
            </a:r>
            <a:r>
              <a:rPr lang="en-US" i="1" dirty="0" smtClean="0"/>
              <a:t>etc</a:t>
            </a:r>
            <a:r>
              <a:rPr lang="en-US" dirty="0" smtClean="0"/>
              <a:t>.)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267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364"/>
            <a:ext cx="7772400" cy="609600"/>
          </a:xfrm>
        </p:spPr>
        <p:txBody>
          <a:bodyPr/>
          <a:lstStyle/>
          <a:p>
            <a:r>
              <a:rPr lang="en-US" sz="3200" dirty="0" smtClean="0">
                <a:solidFill>
                  <a:srgbClr val="3366FF"/>
                </a:solidFill>
              </a:rPr>
              <a:t>Day 2:  Planimeters and Integrators.</a:t>
            </a:r>
            <a:endParaRPr lang="en-US" sz="3200" dirty="0">
              <a:solidFill>
                <a:srgbClr val="3366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7C52B4-FE5D-7C40-92A8-56580650A380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4102" y="609600"/>
            <a:ext cx="9089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The mechanical measurement of Areas, Moments of Inertia, and the like.</a:t>
            </a:r>
            <a:endParaRPr lang="en-US" sz="2400" dirty="0">
              <a:solidFill>
                <a:srgbClr val="008000"/>
              </a:solidFill>
            </a:endParaRPr>
          </a:p>
        </p:txBody>
      </p:sp>
      <p:pic>
        <p:nvPicPr>
          <p:cNvPr id="5" name="Picture 4" descr="Screen Student using Coradi planimeter.png"/>
          <p:cNvPicPr>
            <a:picLocks noChangeAspect="1"/>
          </p:cNvPicPr>
          <p:nvPr/>
        </p:nvPicPr>
        <p:blipFill rotWithShape="1">
          <a:blip r:embed="rId2"/>
          <a:srcRect r="4215" b="6915"/>
          <a:stretch/>
        </p:blipFill>
        <p:spPr>
          <a:xfrm>
            <a:off x="1420368" y="1143000"/>
            <a:ext cx="6199632" cy="49651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6400" y="6096000"/>
            <a:ext cx="5404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Thayer School's Rolling Sphere </a:t>
            </a:r>
            <a:r>
              <a:rPr lang="en-US" sz="2000" dirty="0" smtClean="0"/>
              <a:t>Planimeter ~ 1894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340251" y="6488668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000090"/>
                </a:solidFill>
              </a:rPr>
              <a:t>(Photograph from Dartmouth College Archives)</a:t>
            </a:r>
            <a:endParaRPr lang="en-US" sz="18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411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3810000" cy="1066800"/>
          </a:xfrm>
        </p:spPr>
        <p:txBody>
          <a:bodyPr/>
          <a:lstStyle/>
          <a:p>
            <a:r>
              <a:rPr lang="en-US" dirty="0" smtClean="0"/>
              <a:t>Area as the integral of rectangular increments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3F00BF-1E43-4A43-BCC4-2CF72D0F87A8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4" name="Picture 3" descr="Screen area loop 2014.png"/>
          <p:cNvPicPr>
            <a:picLocks noChangeAspect="1"/>
          </p:cNvPicPr>
          <p:nvPr/>
        </p:nvPicPr>
        <p:blipFill rotWithShape="1">
          <a:blip r:embed="rId4"/>
          <a:srcRect l="6327" t="4103" r="2636" b="8103"/>
          <a:stretch/>
        </p:blipFill>
        <p:spPr>
          <a:xfrm>
            <a:off x="152400" y="1272371"/>
            <a:ext cx="4267200" cy="2603411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2485122"/>
              </p:ext>
            </p:extLst>
          </p:nvPr>
        </p:nvGraphicFramePr>
        <p:xfrm>
          <a:off x="1219200" y="3799582"/>
          <a:ext cx="2209800" cy="5595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545" name="Equation" r:id="rId5" imgW="1104900" imgH="279400" progId="Equation.DSMT4">
                  <p:embed/>
                </p:oleObj>
              </mc:Choice>
              <mc:Fallback>
                <p:oleObj name="Equation" r:id="rId5" imgW="1104900" imgH="279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3799582"/>
                        <a:ext cx="2209800" cy="55950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85800" y="4332982"/>
            <a:ext cx="342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Recorded increments of area have a magnitude proportional to </a:t>
            </a:r>
            <a:r>
              <a:rPr lang="en-US" sz="2000" i="1" dirty="0" smtClean="0"/>
              <a:t>y</a:t>
            </a:r>
            <a:r>
              <a:rPr lang="en-US" sz="2000" dirty="0" smtClean="0"/>
              <a:t> as we scan over </a:t>
            </a:r>
            <a:r>
              <a:rPr lang="en-US" sz="2000" i="1" dirty="0" smtClean="0"/>
              <a:t>x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7" name="Picture 4" descr="ConePlanimeter4s.jpg"/>
          <p:cNvPicPr>
            <a:picLocks noChangeAspect="1"/>
          </p:cNvPicPr>
          <p:nvPr/>
        </p:nvPicPr>
        <p:blipFill rotWithShape="1">
          <a:blip r:embed="rId7"/>
          <a:srcRect t="8352" b="16761"/>
          <a:stretch/>
        </p:blipFill>
        <p:spPr bwMode="auto">
          <a:xfrm>
            <a:off x="4571999" y="533400"/>
            <a:ext cx="4038601" cy="238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Starke.jpg"/>
          <p:cNvPicPr>
            <a:picLocks noChangeAspect="1"/>
          </p:cNvPicPr>
          <p:nvPr/>
        </p:nvPicPr>
        <p:blipFill rotWithShape="1">
          <a:blip r:embed="rId8"/>
          <a:srcRect l="8750" t="14998" r="12500" b="9439"/>
          <a:stretch/>
        </p:blipFill>
        <p:spPr bwMode="auto">
          <a:xfrm>
            <a:off x="4572000" y="3352801"/>
            <a:ext cx="405013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4495801" y="5943600"/>
            <a:ext cx="4419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err="1" smtClean="0"/>
              <a:t>Wetli</a:t>
            </a:r>
            <a:r>
              <a:rPr lang="en-US" sz="1800" dirty="0"/>
              <a:t>-Starke </a:t>
            </a:r>
            <a:r>
              <a:rPr lang="en-US" sz="1800" dirty="0" smtClean="0"/>
              <a:t>Disc Planimeter</a:t>
            </a:r>
            <a:r>
              <a:rPr lang="en-US" sz="1800" dirty="0"/>
              <a:t>, patented 1849</a:t>
            </a:r>
            <a:r>
              <a:rPr lang="en-US" sz="1800" dirty="0" smtClean="0"/>
              <a:t>.</a:t>
            </a:r>
          </a:p>
          <a:p>
            <a:pPr algn="ctr"/>
            <a:r>
              <a:rPr lang="en-US" sz="1800" dirty="0">
                <a:solidFill>
                  <a:srgbClr val="0000FF"/>
                </a:solidFill>
                <a:hlinkClick r:id="rId9"/>
              </a:rPr>
              <a:t>http://www.history.didaktik.mathematik.uni-wuerzburg.de/ausstell/planimet/starke.html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4191000" y="2907268"/>
            <a:ext cx="4953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/>
              <a:t>Cone planimeter by Johann Martin </a:t>
            </a:r>
            <a:r>
              <a:rPr lang="en-US" sz="1800" dirty="0" smtClean="0"/>
              <a:t>Hermann, 1814.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8129210" y="1371600"/>
            <a:ext cx="36725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800080"/>
                </a:solidFill>
              </a:rPr>
              <a:t>x</a:t>
            </a:r>
            <a:endParaRPr lang="en-US" sz="2000" i="1" dirty="0">
              <a:solidFill>
                <a:srgbClr val="80008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rot="10800000" flipV="1">
            <a:off x="7696200" y="1852990"/>
            <a:ext cx="533400" cy="2286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80008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7852905" y="1880810"/>
            <a:ext cx="36725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800080"/>
                </a:solidFill>
              </a:rPr>
              <a:t>y</a:t>
            </a:r>
            <a:endParaRPr lang="en-US" sz="2000" i="1" dirty="0">
              <a:solidFill>
                <a:srgbClr val="80008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rot="16200000" flipV="1">
            <a:off x="7899542" y="1540793"/>
            <a:ext cx="469694" cy="31515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80008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152400" y="5475982"/>
            <a:ext cx="3581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See </a:t>
            </a:r>
            <a:r>
              <a:rPr lang="en-US" sz="1600" dirty="0">
                <a:solidFill>
                  <a:srgbClr val="000090"/>
                </a:solidFill>
              </a:rPr>
              <a:t>website of Prof. Robert L. Foote, Wabash College, Crawfordsville, </a:t>
            </a:r>
            <a:r>
              <a:rPr lang="en-US" sz="1600" dirty="0" smtClean="0">
                <a:solidFill>
                  <a:srgbClr val="000090"/>
                </a:solidFill>
              </a:rPr>
              <a:t>Indiana.  </a:t>
            </a:r>
            <a:endParaRPr lang="en-US" sz="1600" dirty="0">
              <a:solidFill>
                <a:srgbClr val="000090"/>
              </a:solidFill>
            </a:endParaRPr>
          </a:p>
          <a:p>
            <a:r>
              <a:rPr lang="en-US" sz="1600" dirty="0">
                <a:solidFill>
                  <a:srgbClr val="000090"/>
                </a:solidFill>
              </a:rPr>
              <a:t>http://persweb.wabash.edu/facstaff/footer/Planimeter/PreAmsler.htm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05400" y="0"/>
            <a:ext cx="2659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Two Early Attempts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093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533400"/>
          </a:xfrm>
        </p:spPr>
        <p:txBody>
          <a:bodyPr/>
          <a:lstStyle/>
          <a:p>
            <a:r>
              <a:rPr lang="en-US" dirty="0" smtClean="0"/>
              <a:t>The Amsler Polar Planimeter of 1854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7C52B4-FE5D-7C40-92A8-56580650A380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257800" y="4267200"/>
            <a:ext cx="3717146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 err="1" smtClean="0"/>
              <a:t>Jakob</a:t>
            </a:r>
            <a:r>
              <a:rPr lang="en-US" sz="2400" dirty="0" smtClean="0"/>
              <a:t> </a:t>
            </a:r>
            <a:r>
              <a:rPr lang="en-US" sz="2400" dirty="0" err="1" smtClean="0"/>
              <a:t>Amsler-Laffon</a:t>
            </a:r>
            <a:endParaRPr lang="en-US" sz="2400" dirty="0" smtClean="0"/>
          </a:p>
          <a:p>
            <a:pPr algn="ctr"/>
            <a:r>
              <a:rPr lang="en-US" sz="1800" dirty="0" smtClean="0"/>
              <a:t>(</a:t>
            </a:r>
            <a:r>
              <a:rPr lang="en-US" sz="1800" dirty="0"/>
              <a:t>1823 – 1912)</a:t>
            </a:r>
          </a:p>
          <a:p>
            <a:pPr algn="ctr"/>
            <a:r>
              <a:rPr lang="en-US" sz="1800" dirty="0"/>
              <a:t>Swiss Mathematician and Industrialist</a:t>
            </a:r>
          </a:p>
          <a:p>
            <a:pPr algn="ctr"/>
            <a:r>
              <a:rPr lang="en-US" sz="1800" dirty="0"/>
              <a:t>Inventor of the Polar Planimeter</a:t>
            </a:r>
          </a:p>
        </p:txBody>
      </p:sp>
      <p:pic>
        <p:nvPicPr>
          <p:cNvPr id="5" name="Picture 4" descr="Jakob_Amsler-Laffo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762000"/>
            <a:ext cx="281893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716586" y="6519446"/>
            <a:ext cx="442741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(Portrait: Wikipedia, “</a:t>
            </a:r>
            <a:r>
              <a:rPr lang="en-US" sz="1600" dirty="0" err="1" smtClean="0">
                <a:solidFill>
                  <a:srgbClr val="000090"/>
                </a:solidFill>
              </a:rPr>
              <a:t>Jakob</a:t>
            </a:r>
            <a:r>
              <a:rPr lang="en-US" sz="1600" dirty="0" smtClean="0">
                <a:solidFill>
                  <a:srgbClr val="000090"/>
                </a:solidFill>
              </a:rPr>
              <a:t> </a:t>
            </a:r>
            <a:r>
              <a:rPr lang="en-US" sz="1600" dirty="0" err="1" smtClean="0">
                <a:solidFill>
                  <a:srgbClr val="000090"/>
                </a:solidFill>
              </a:rPr>
              <a:t>Amsler-Laffon</a:t>
            </a:r>
            <a:r>
              <a:rPr lang="en-US" sz="1600" dirty="0" smtClean="0">
                <a:solidFill>
                  <a:srgbClr val="000090"/>
                </a:solidFill>
              </a:rPr>
              <a:t>”, 2017)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724400" y="5553670"/>
            <a:ext cx="4419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J. Amsler </a:t>
            </a:r>
            <a:r>
              <a:rPr lang="en-US" sz="1800" i="1" dirty="0"/>
              <a:t>Über die mechanische </a:t>
            </a:r>
            <a:r>
              <a:rPr lang="en-US" sz="1800" i="1" dirty="0" err="1"/>
              <a:t>Bestimmung</a:t>
            </a:r>
            <a:r>
              <a:rPr lang="en-US" sz="1800" i="1" dirty="0"/>
              <a:t> </a:t>
            </a:r>
            <a:r>
              <a:rPr lang="en-US" sz="1800" i="1" dirty="0" smtClean="0"/>
              <a:t>des </a:t>
            </a:r>
            <a:r>
              <a:rPr lang="en-US" sz="1800" i="1" dirty="0" err="1" smtClean="0"/>
              <a:t>Flächeninhaltes</a:t>
            </a:r>
            <a:r>
              <a:rPr lang="en-US" sz="1800" i="1" dirty="0" err="1"/>
              <a:t>,..insbesondere</a:t>
            </a:r>
            <a:r>
              <a:rPr lang="en-US" sz="1800" i="1" dirty="0"/>
              <a:t> über einen neuen Planimeter</a:t>
            </a:r>
            <a:r>
              <a:rPr lang="en-US" sz="1800" dirty="0"/>
              <a:t> 1856</a:t>
            </a:r>
          </a:p>
        </p:txBody>
      </p:sp>
      <p:pic>
        <p:nvPicPr>
          <p:cNvPr id="8" name="Picture 7" descr="Planimeter K&amp;E catalog 190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33" y="691401"/>
            <a:ext cx="3818467" cy="1676400"/>
          </a:xfrm>
          <a:prstGeom prst="rect">
            <a:avLst/>
          </a:prstGeom>
        </p:spPr>
      </p:pic>
      <p:pic>
        <p:nvPicPr>
          <p:cNvPr id="9" name="Picture 8" descr="PolarAnimation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3893403"/>
            <a:ext cx="3688773" cy="1803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600" y="6273224"/>
            <a:ext cx="4267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90"/>
                </a:solidFill>
              </a:rPr>
              <a:t>Figure from Keuffel &amp; Esser catalog, 1908, shown in Wikipedia “Planimeter” (2017).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00600" y="725269"/>
            <a:ext cx="762000" cy="707886"/>
          </a:xfrm>
          <a:prstGeom prst="rect">
            <a:avLst/>
          </a:prstGeom>
          <a:noFill/>
          <a:ln w="28575" cap="flat" cmpd="sng" algn="ctr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n>
                  <a:solidFill>
                    <a:srgbClr val="FF0000"/>
                  </a:solidFill>
                </a:ln>
                <a:solidFill>
                  <a:srgbClr val="800080"/>
                </a:solidFill>
              </a:rPr>
              <a:t>Fixed</a:t>
            </a:r>
            <a:r>
              <a:rPr lang="en-US" sz="2000" dirty="0" smtClean="0">
                <a:solidFill>
                  <a:srgbClr val="800080"/>
                </a:solidFill>
              </a:rPr>
              <a:t> Pole</a:t>
            </a:r>
            <a:endParaRPr lang="en-US" sz="2000" dirty="0">
              <a:solidFill>
                <a:srgbClr val="800080"/>
              </a:solidFill>
            </a:endParaRPr>
          </a:p>
        </p:txBody>
      </p:sp>
      <p:cxnSp>
        <p:nvCxnSpPr>
          <p:cNvPr id="12" name="Straight Arrow Connector 11"/>
          <p:cNvCxnSpPr>
            <a:stCxn id="11" idx="1"/>
          </p:cNvCxnSpPr>
          <p:nvPr/>
        </p:nvCxnSpPr>
        <p:spPr bwMode="auto">
          <a:xfrm flipH="1">
            <a:off x="4343400" y="1079212"/>
            <a:ext cx="457200" cy="17945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80008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4191000" y="1868269"/>
            <a:ext cx="851515" cy="400110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Tracer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649069"/>
            <a:ext cx="811465" cy="400110"/>
          </a:xfrm>
          <a:prstGeom prst="rect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Hinge</a:t>
            </a:r>
            <a:endParaRPr lang="en-US" sz="2000" dirty="0">
              <a:solidFill>
                <a:srgbClr val="008000"/>
              </a:solidFill>
            </a:endParaRPr>
          </a:p>
        </p:txBody>
      </p:sp>
      <p:cxnSp>
        <p:nvCxnSpPr>
          <p:cNvPr id="15" name="Straight Arrow Connector 14"/>
          <p:cNvCxnSpPr>
            <a:stCxn id="13" idx="1"/>
          </p:cNvCxnSpPr>
          <p:nvPr/>
        </p:nvCxnSpPr>
        <p:spPr bwMode="auto">
          <a:xfrm rot="10800000">
            <a:off x="3657600" y="2020670"/>
            <a:ext cx="533400" cy="4765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6" name="Straight Arrow Connector 15"/>
          <p:cNvCxnSpPr>
            <a:stCxn id="14" idx="2"/>
          </p:cNvCxnSpPr>
          <p:nvPr/>
        </p:nvCxnSpPr>
        <p:spPr bwMode="auto">
          <a:xfrm rot="16200000" flipH="1">
            <a:off x="631521" y="1051990"/>
            <a:ext cx="285692" cy="28006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2209800" y="2325469"/>
            <a:ext cx="1801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6600"/>
                </a:solidFill>
              </a:rPr>
              <a:t>Measuring Arm</a:t>
            </a: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5417403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Animation:  </a:t>
            </a:r>
            <a:r>
              <a:rPr lang="en-US" sz="1600" dirty="0" smtClean="0">
                <a:hlinkClick r:id="rId6"/>
              </a:rPr>
              <a:t>http://persweb.wabash.edu/facstaff/footer/Planimeter/Polar&amp;Linear.htm</a:t>
            </a:r>
            <a:r>
              <a:rPr lang="en-US" sz="1600" dirty="0" smtClean="0"/>
              <a:t>;  by Prof. Robert Foote</a:t>
            </a:r>
            <a:endParaRPr lang="en-US" sz="1600" dirty="0"/>
          </a:p>
        </p:txBody>
      </p:sp>
      <p:cxnSp>
        <p:nvCxnSpPr>
          <p:cNvPr id="19" name="Straight Arrow Connector 18"/>
          <p:cNvCxnSpPr/>
          <p:nvPr/>
        </p:nvCxnSpPr>
        <p:spPr bwMode="auto">
          <a:xfrm flipH="1" flipV="1">
            <a:off x="2743200" y="2020669"/>
            <a:ext cx="152400" cy="304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228600" y="2173069"/>
            <a:ext cx="1627030" cy="646331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Sliding/Rolling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Measuring Dial</a:t>
            </a:r>
            <a:endParaRPr lang="en-US" sz="1800" dirty="0">
              <a:solidFill>
                <a:srgbClr val="FF000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 flipV="1">
            <a:off x="1219200" y="1639669"/>
            <a:ext cx="152400" cy="5334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228600" y="2971800"/>
            <a:ext cx="49118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Two Innovations:</a:t>
            </a:r>
          </a:p>
          <a:p>
            <a:r>
              <a:rPr lang="en-US" sz="2000" dirty="0" smtClean="0"/>
              <a:t>    •  Measuring with the sliding/rolling wheel.</a:t>
            </a:r>
          </a:p>
          <a:p>
            <a:r>
              <a:rPr lang="en-US" sz="2000" dirty="0" smtClean="0"/>
              <a:t>    •  Hinged polar tracing geometry.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67701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AF-20171026-Allbrit Rolling B.jpg"/>
          <p:cNvPicPr>
            <a:picLocks noChangeAspect="1"/>
          </p:cNvPicPr>
          <p:nvPr/>
        </p:nvPicPr>
        <p:blipFill>
          <a:blip r:embed="rId3"/>
          <a:srcRect t="18438" b="21511"/>
          <a:stretch>
            <a:fillRect/>
          </a:stretch>
        </p:blipFill>
        <p:spPr>
          <a:xfrm>
            <a:off x="338897" y="745541"/>
            <a:ext cx="8524056" cy="39026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457200"/>
          </a:xfrm>
        </p:spPr>
        <p:txBody>
          <a:bodyPr/>
          <a:lstStyle/>
          <a:p>
            <a:r>
              <a:rPr lang="en-US" dirty="0" smtClean="0"/>
              <a:t>Rolling/Sliding Dial on a Linear Track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3F00BF-1E43-4A43-BCC4-2CF72D0F87A8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55626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rolling/sliding dial mechanism derives from Amsler's mechanism of 1854. </a:t>
            </a:r>
          </a:p>
          <a:p>
            <a:r>
              <a:rPr lang="en-US" sz="2000" dirty="0" smtClean="0"/>
              <a:t>Because the large rollers proscribe a linear track, its operation is easy to explain.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267200" y="6629400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115433" y="6519446"/>
            <a:ext cx="4028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(photograph courtesy of Douglas Fraser, 2017)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2667000" y="4724400"/>
            <a:ext cx="43011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Allbrit</a:t>
            </a:r>
            <a:r>
              <a:rPr lang="en-US" dirty="0" smtClean="0"/>
              <a:t> Linear Rolling Planimeter</a:t>
            </a:r>
            <a:endParaRPr lang="en-US" sz="2000" dirty="0" smtClean="0"/>
          </a:p>
          <a:p>
            <a:r>
              <a:rPr lang="en-US" sz="2000" dirty="0" smtClean="0"/>
              <a:t>(Early 20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Century)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0" y="990600"/>
            <a:ext cx="882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sliding</a:t>
            </a:r>
            <a:endParaRPr lang="en-US" sz="2000" dirty="0">
              <a:solidFill>
                <a:srgbClr val="0000FF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6022020" y="1467150"/>
            <a:ext cx="1252492" cy="38630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ysDash"/>
            <a:round/>
            <a:headEnd type="arrow" w="med" len="med"/>
            <a:tailEnd type="arrow" w="med" len="med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H="1" flipV="1">
            <a:off x="5321670" y="1219200"/>
            <a:ext cx="545730" cy="13716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ysDash"/>
            <a:round/>
            <a:headEnd type="arrow" w="med" len="med"/>
            <a:tailEnd type="arrow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4572000" y="838200"/>
            <a:ext cx="8685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rolling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>
            <a:off x="1295400" y="2667000"/>
            <a:ext cx="20574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8000"/>
            </a:solidFill>
            <a:prstDash val="lgDash"/>
            <a:round/>
            <a:headEnd type="arrow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2667000" y="1524000"/>
            <a:ext cx="7232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6600"/>
                </a:solidFill>
              </a:rPr>
              <a:t>pivot</a:t>
            </a:r>
            <a:endParaRPr lang="en-US" sz="2000" dirty="0">
              <a:solidFill>
                <a:srgbClr val="FF66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 flipH="1">
            <a:off x="2502270" y="1929658"/>
            <a:ext cx="381000" cy="6096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224686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09600"/>
          </a:xfrm>
        </p:spPr>
        <p:txBody>
          <a:bodyPr/>
          <a:lstStyle/>
          <a:p>
            <a:r>
              <a:rPr lang="en-US" dirty="0" smtClean="0">
                <a:solidFill>
                  <a:srgbClr val="008000"/>
                </a:solidFill>
              </a:rPr>
              <a:t>Dartmouth Winter Interim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7C52B4-FE5D-7C40-92A8-56580650A380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948691"/>
            <a:ext cx="8610600" cy="5355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/>
            <a:r>
              <a:rPr lang="en-US" dirty="0" smtClean="0"/>
              <a:t>•  The Dartmouth Fall term ends before Thanksgiving</a:t>
            </a:r>
            <a:r>
              <a:rPr lang="en-US" dirty="0"/>
              <a:t> </a:t>
            </a:r>
            <a:r>
              <a:rPr lang="en-US" dirty="0" smtClean="0"/>
              <a:t>(since 2012), and Winter term starts after New Years Day.</a:t>
            </a:r>
          </a:p>
          <a:p>
            <a:pPr marL="685800" indent="-685800"/>
            <a:endParaRPr lang="en-US" sz="1200" dirty="0"/>
          </a:p>
          <a:p>
            <a:pPr marL="685800" indent="-685800"/>
            <a:r>
              <a:rPr lang="en-US" dirty="0" smtClean="0"/>
              <a:t>•  Most students are away throughout December, but some, particularly international students and graduate research students, remain on campus.</a:t>
            </a:r>
          </a:p>
          <a:p>
            <a:pPr marL="685800" indent="-685800"/>
            <a:endParaRPr lang="en-US" sz="1400" dirty="0"/>
          </a:p>
          <a:p>
            <a:pPr marL="685800" indent="-685800"/>
            <a:r>
              <a:rPr lang="en-US" dirty="0" smtClean="0"/>
              <a:t>•  To provide academic content for these students, the Thayer School offers a few short courses, each of about a week duration, during the first two weeks of December.</a:t>
            </a:r>
          </a:p>
          <a:p>
            <a:pPr marL="685800" indent="-685800"/>
            <a:endParaRPr lang="en-US" sz="1400" dirty="0"/>
          </a:p>
          <a:p>
            <a:pPr marL="685800" indent="-685800"/>
            <a:r>
              <a:rPr lang="en-US" dirty="0" smtClean="0"/>
              <a:t>•  </a:t>
            </a:r>
            <a:r>
              <a:rPr lang="en-US" dirty="0" smtClean="0">
                <a:solidFill>
                  <a:srgbClr val="FF0000"/>
                </a:solidFill>
              </a:rPr>
              <a:t>Computing Before Electronics </a:t>
            </a:r>
            <a:r>
              <a:rPr lang="en-US" dirty="0" smtClean="0"/>
              <a:t>was first offered in 2018, and then repeated in 2019.  We are uncertain about 2020.</a:t>
            </a:r>
          </a:p>
          <a:p>
            <a:pPr marL="685800" indent="-685800"/>
            <a:endParaRPr lang="en-US" sz="1400" dirty="0"/>
          </a:p>
          <a:p>
            <a:pPr marL="685800" indent="-685800"/>
            <a:r>
              <a:rPr lang="en-US" dirty="0"/>
              <a:t>•  Prerequisite is </a:t>
            </a:r>
            <a:r>
              <a:rPr lang="en-US" dirty="0">
                <a:solidFill>
                  <a:srgbClr val="0000FF"/>
                </a:solidFill>
              </a:rPr>
              <a:t>multivariable calculus</a:t>
            </a:r>
            <a:r>
              <a:rPr lang="en-US" dirty="0"/>
              <a:t>.  This admits essentially all engineering and physical science majors, but also some others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17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"/>
            <a:ext cx="8382000" cy="381000"/>
          </a:xfrm>
        </p:spPr>
        <p:txBody>
          <a:bodyPr/>
          <a:lstStyle/>
          <a:p>
            <a:r>
              <a:rPr lang="en-US" sz="2600" dirty="0" smtClean="0"/>
              <a:t>Wheel with Rolling &amp; Sliding for the Recording Dial.</a:t>
            </a:r>
            <a:endParaRPr lang="en-US" sz="2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3F00BF-1E43-4A43-BCC4-2CF72D0F87A8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95400" y="3962400"/>
            <a:ext cx="739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Recording </a:t>
            </a:r>
            <a:r>
              <a:rPr lang="en-US" sz="2000" i="1" dirty="0" err="1" smtClean="0">
                <a:latin typeface="Symbol" charset="2"/>
                <a:cs typeface="Symbol" charset="2"/>
              </a:rPr>
              <a:t>d</a:t>
            </a:r>
            <a:r>
              <a:rPr lang="en-US" sz="2000" i="1" dirty="0" err="1" smtClean="0"/>
              <a:t>x</a:t>
            </a:r>
            <a:r>
              <a:rPr lang="en-US" sz="2000" dirty="0" smtClean="0"/>
              <a:t> </a:t>
            </a:r>
            <a:r>
              <a:rPr lang="en-US" sz="2000" dirty="0" err="1" smtClean="0"/>
              <a:t>sin</a:t>
            </a:r>
            <a:r>
              <a:rPr lang="en-US" sz="2000" i="1" dirty="0" err="1" smtClean="0">
                <a:latin typeface="Symbol" charset="2"/>
                <a:cs typeface="Symbol" charset="2"/>
              </a:rPr>
              <a:t>a</a:t>
            </a:r>
            <a:r>
              <a:rPr lang="en-US" sz="2000" dirty="0" smtClean="0"/>
              <a:t>  is the same as recording  (</a:t>
            </a:r>
            <a:r>
              <a:rPr lang="en-US" sz="2000" i="1" dirty="0" smtClean="0"/>
              <a:t>y</a:t>
            </a:r>
            <a:r>
              <a:rPr lang="en-US" sz="2000" dirty="0" smtClean="0"/>
              <a:t>/</a:t>
            </a:r>
            <a:r>
              <a:rPr lang="en-US" sz="2000" i="1" dirty="0" smtClean="0"/>
              <a:t>L</a:t>
            </a:r>
            <a:r>
              <a:rPr lang="en-US" sz="2000" dirty="0" smtClean="0"/>
              <a:t>) </a:t>
            </a:r>
            <a:r>
              <a:rPr lang="en-US" sz="2000" i="1" dirty="0" err="1" smtClean="0">
                <a:latin typeface="Symbol" charset="2"/>
                <a:cs typeface="Symbol" charset="2"/>
              </a:rPr>
              <a:t>d</a:t>
            </a:r>
            <a:r>
              <a:rPr lang="en-US" sz="2000" i="1" dirty="0" err="1" smtClean="0"/>
              <a:t>x</a:t>
            </a:r>
            <a:r>
              <a:rPr lang="en-US" sz="2000" i="1" dirty="0" smtClean="0"/>
              <a:t>  </a:t>
            </a:r>
            <a:r>
              <a:rPr lang="en-US" sz="2000" dirty="0" smtClean="0"/>
              <a:t>= ∆</a:t>
            </a:r>
            <a:r>
              <a:rPr lang="en-US" sz="2000" i="1" dirty="0" smtClean="0"/>
              <a:t>A</a:t>
            </a:r>
            <a:r>
              <a:rPr lang="en-US" sz="2000" dirty="0" smtClean="0"/>
              <a:t>/</a:t>
            </a:r>
            <a:r>
              <a:rPr lang="en-US" sz="2000" i="1" dirty="0" smtClean="0"/>
              <a:t>L</a:t>
            </a:r>
            <a:endParaRPr lang="en-US" sz="2400" i="1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4478338" y="4727575"/>
          <a:ext cx="3678237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46" name="Equation" r:id="rId4" imgW="2120900" imgH="393700" progId="Equation.DSMT4">
                  <p:embed/>
                </p:oleObj>
              </mc:Choice>
              <mc:Fallback>
                <p:oleObj name="Equation" r:id="rId4" imgW="21209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8338" y="4727575"/>
                        <a:ext cx="3678237" cy="682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 descr="Screen single dial roller sketch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800" y="1080525"/>
            <a:ext cx="6324600" cy="3015165"/>
          </a:xfrm>
          <a:prstGeom prst="rect">
            <a:avLst/>
          </a:prstGeom>
        </p:spPr>
      </p:pic>
      <p:pic>
        <p:nvPicPr>
          <p:cNvPr id="11" name="Picture 10" descr="Screen dial whee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00" y="4800600"/>
            <a:ext cx="2797480" cy="1524000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7651750" y="2934677"/>
          <a:ext cx="1111250" cy="3419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47" name="Equation" r:id="rId8" imgW="660400" imgH="203200" progId="Equation.DSMT4">
                  <p:embed/>
                </p:oleObj>
              </mc:Choice>
              <mc:Fallback>
                <p:oleObj name="Equation" r:id="rId8" imgW="6604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51750" y="2934677"/>
                        <a:ext cx="1111250" cy="3419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6200" y="6172200"/>
            <a:ext cx="990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6600"/>
                </a:solidFill>
              </a:rPr>
              <a:t>Vernier scale</a:t>
            </a:r>
            <a:endParaRPr lang="en-US" sz="1800" dirty="0">
              <a:solidFill>
                <a:srgbClr val="FF66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4343400"/>
            <a:ext cx="1197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dial roller</a:t>
            </a:r>
            <a:endParaRPr lang="en-US" sz="2000" dirty="0">
              <a:solidFill>
                <a:srgbClr val="008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rot="16200000" flipH="1">
            <a:off x="914400" y="4876800"/>
            <a:ext cx="457200" cy="1524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2101166" y="6457890"/>
            <a:ext cx="2623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Reading shown = 3.584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1828800" y="6096000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800080"/>
                </a:solidFill>
              </a:rPr>
              <a:t>counter</a:t>
            </a:r>
            <a:endParaRPr lang="en-US" sz="2000" dirty="0">
              <a:solidFill>
                <a:srgbClr val="80008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 rot="5400000" flipH="1" flipV="1">
            <a:off x="2057400" y="5943600"/>
            <a:ext cx="457200" cy="158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80008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rot="5400000" flipH="1" flipV="1">
            <a:off x="609600" y="5943600"/>
            <a:ext cx="381000" cy="2286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1447800" y="457200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The moving measuring wheel rolls and slides as the </a:t>
            </a:r>
            <a:r>
              <a:rPr lang="en-US" sz="2000" dirty="0" smtClean="0">
                <a:solidFill>
                  <a:srgbClr val="800080"/>
                </a:solidFill>
              </a:rPr>
              <a:t>pointer</a:t>
            </a:r>
            <a:r>
              <a:rPr lang="en-US" sz="2000" dirty="0" smtClean="0"/>
              <a:t> traces the perimeter of the shape to be measured. 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1600200" y="1600200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For linear geometry: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1540727" y="5695890"/>
            <a:ext cx="669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slide</a:t>
            </a:r>
            <a:endParaRPr lang="en-US" sz="2000" dirty="0">
              <a:solidFill>
                <a:srgbClr val="0000FF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1143000" y="5715000"/>
            <a:ext cx="762000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ysDash"/>
            <a:round/>
            <a:headEnd type="arrow" w="med" len="med"/>
            <a:tailEnd type="arrow" w="med" len="med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H="1" flipV="1">
            <a:off x="1465574" y="4600545"/>
            <a:ext cx="21436" cy="210505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ysDash"/>
            <a:round/>
            <a:headEnd type="arrow" w="med" len="med"/>
            <a:tailEnd type="arrow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1491907" y="4476690"/>
            <a:ext cx="540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roll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1" y="2514600"/>
            <a:ext cx="1828800" cy="1015663"/>
          </a:xfrm>
          <a:prstGeom prst="rect">
            <a:avLst/>
          </a:prstGeom>
          <a:noFill/>
          <a:ln w="19050" cmpd="sng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6600"/>
                </a:solidFill>
              </a:rPr>
              <a:t>pivot point travels freely along the </a:t>
            </a:r>
            <a:r>
              <a:rPr lang="en-US" sz="2000" i="1" dirty="0" smtClean="0">
                <a:solidFill>
                  <a:srgbClr val="FF6600"/>
                </a:solidFill>
              </a:rPr>
              <a:t>x</a:t>
            </a:r>
            <a:r>
              <a:rPr lang="en-US" sz="2000" dirty="0" smtClean="0">
                <a:solidFill>
                  <a:srgbClr val="FF6600"/>
                </a:solidFill>
              </a:rPr>
              <a:t> axis.</a:t>
            </a:r>
            <a:endParaRPr lang="en-US" sz="2000" dirty="0">
              <a:solidFill>
                <a:srgbClr val="FF66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2743200" y="3048000"/>
            <a:ext cx="457200" cy="6096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Connector 25"/>
          <p:cNvCxnSpPr>
            <a:endCxn id="4" idx="3"/>
          </p:cNvCxnSpPr>
          <p:nvPr/>
        </p:nvCxnSpPr>
        <p:spPr bwMode="auto">
          <a:xfrm flipH="1" flipV="1">
            <a:off x="1981201" y="3022432"/>
            <a:ext cx="761999" cy="2556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6858000" y="1295400"/>
            <a:ext cx="928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800080"/>
                </a:solidFill>
              </a:rPr>
              <a:t>Pointer</a:t>
            </a:r>
            <a:endParaRPr lang="en-US" sz="2000" dirty="0">
              <a:solidFill>
                <a:srgbClr val="800080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 bwMode="auto">
          <a:xfrm flipH="1">
            <a:off x="6629400" y="1676400"/>
            <a:ext cx="381000" cy="7620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80008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174059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creen Polar operation sketch 201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6" y="1447800"/>
            <a:ext cx="5313979" cy="4572000"/>
          </a:xfrm>
          <a:prstGeom prst="rect">
            <a:avLst/>
          </a:prstGeom>
        </p:spPr>
      </p:pic>
      <p:sp>
        <p:nvSpPr>
          <p:cNvPr id="23557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457200"/>
          </a:xfrm>
        </p:spPr>
        <p:txBody>
          <a:bodyPr/>
          <a:lstStyle/>
          <a:p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Operation of the Polar Planimeter </a:t>
            </a:r>
          </a:p>
        </p:txBody>
      </p:sp>
      <p:sp>
        <p:nvSpPr>
          <p:cNvPr id="23558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>
            <a:headEnd/>
            <a:tailEnd/>
          </a:ln>
        </p:spPr>
        <p:txBody>
          <a:bodyPr/>
          <a:lstStyle/>
          <a:p>
            <a:fld id="{B2DB2C9C-94A5-444A-A62F-C8E988F41710}" type="slidenum">
              <a:rPr lang="en-US" smtClean="0">
                <a:latin typeface="Times" pitchFamily="-1" charset="0"/>
              </a:rPr>
              <a:pPr/>
              <a:t>31</a:t>
            </a:fld>
            <a:endParaRPr lang="en-US" dirty="0" smtClean="0">
              <a:latin typeface="Times" pitchFamily="-1" charset="0"/>
            </a:endParaRPr>
          </a:p>
        </p:txBody>
      </p:sp>
      <p:graphicFrame>
        <p:nvGraphicFramePr>
          <p:cNvPr id="2355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1637585"/>
              </p:ext>
            </p:extLst>
          </p:nvPr>
        </p:nvGraphicFramePr>
        <p:xfrm>
          <a:off x="5105400" y="4759325"/>
          <a:ext cx="3965575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91" name="Equation" r:id="rId5" imgW="2082800" imgH="342900" progId="Equation.DSMT4">
                  <p:embed/>
                </p:oleObj>
              </mc:Choice>
              <mc:Fallback>
                <p:oleObj name="Equation" r:id="rId5" imgW="2082800" imgH="342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4759325"/>
                        <a:ext cx="3965575" cy="650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149600" y="1219200"/>
            <a:ext cx="599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Decompose the area traversed by the measuring arm into </a:t>
            </a:r>
          </a:p>
          <a:p>
            <a:r>
              <a:rPr lang="en-US" sz="2000" dirty="0" smtClean="0"/>
              <a:t>     			•  area increments due to </a:t>
            </a:r>
            <a:r>
              <a:rPr lang="en-US" sz="2000" i="1" dirty="0" err="1" smtClean="0">
                <a:latin typeface="Symbol" charset="2"/>
                <a:cs typeface="Symbol" charset="2"/>
              </a:rPr>
              <a:t>df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     			•  area increments due to </a:t>
            </a:r>
            <a:r>
              <a:rPr lang="en-US" sz="2000" i="1" dirty="0" err="1" smtClean="0">
                <a:latin typeface="Symbol" charset="2"/>
                <a:cs typeface="Symbol" charset="2"/>
              </a:rPr>
              <a:t>dq</a:t>
            </a:r>
            <a:r>
              <a:rPr lang="en-US" sz="2000" dirty="0" smtClean="0"/>
              <a:t>. 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" y="6000690"/>
            <a:ext cx="4853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(The </a:t>
            </a:r>
            <a:r>
              <a:rPr lang="en-US" sz="2000" i="1" dirty="0" err="1" smtClean="0">
                <a:latin typeface="Symbol" charset="2"/>
                <a:cs typeface="Symbol" charset="2"/>
              </a:rPr>
              <a:t>df</a:t>
            </a:r>
            <a:r>
              <a:rPr lang="en-US" sz="2000" i="1" dirty="0">
                <a:latin typeface="+mn-lt"/>
                <a:cs typeface="Symbol" charset="2"/>
              </a:rPr>
              <a:t> </a:t>
            </a:r>
            <a:r>
              <a:rPr lang="en-US" sz="2000" dirty="0" smtClean="0">
                <a:latin typeface="+mn-lt"/>
                <a:cs typeface="Symbol" charset="2"/>
              </a:rPr>
              <a:t>increments</a:t>
            </a:r>
            <a:r>
              <a:rPr lang="en-US" sz="2000" i="1" dirty="0" smtClean="0">
                <a:latin typeface="+mn-lt"/>
                <a:cs typeface="Symbol" charset="2"/>
              </a:rPr>
              <a:t> </a:t>
            </a:r>
            <a:r>
              <a:rPr lang="en-US" sz="2000" dirty="0" smtClean="0">
                <a:latin typeface="+mn-lt"/>
              </a:rPr>
              <a:t>give</a:t>
            </a:r>
            <a:r>
              <a:rPr lang="en-US" sz="2000" dirty="0" smtClean="0"/>
              <a:t> no net contribution.)</a:t>
            </a:r>
            <a:endParaRPr lang="en-US" sz="2000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1846429"/>
              </p:ext>
            </p:extLst>
          </p:nvPr>
        </p:nvGraphicFramePr>
        <p:xfrm>
          <a:off x="6072809" y="2286000"/>
          <a:ext cx="2385391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92" name="Equation" r:id="rId7" imgW="1143000" imgH="292100" progId="Equation.DSMT4">
                  <p:embed/>
                </p:oleObj>
              </mc:Choice>
              <mc:Fallback>
                <p:oleObj name="Equation" r:id="rId7" imgW="1143000" imgH="292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72809" y="2286000"/>
                        <a:ext cx="2385391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626340" y="2819400"/>
            <a:ext cx="3517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Distance measured by the roller:</a:t>
            </a:r>
            <a:endParaRPr lang="en-US" sz="20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8858326"/>
              </p:ext>
            </p:extLst>
          </p:nvPr>
        </p:nvGraphicFramePr>
        <p:xfrm>
          <a:off x="6499225" y="3233738"/>
          <a:ext cx="1954213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93" name="Equation" r:id="rId9" imgW="876300" imgH="203200" progId="Equation.DSMT4">
                  <p:embed/>
                </p:oleObj>
              </mc:Choice>
              <mc:Fallback>
                <p:oleObj name="Equation" r:id="rId9" imgW="8763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499225" y="3233738"/>
                        <a:ext cx="1954213" cy="454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4536170"/>
              </p:ext>
            </p:extLst>
          </p:nvPr>
        </p:nvGraphicFramePr>
        <p:xfrm>
          <a:off x="6499225" y="3692525"/>
          <a:ext cx="1954213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94" name="Equation" r:id="rId11" imgW="876300" imgH="203200" progId="Equation.DSMT4">
                  <p:embed/>
                </p:oleObj>
              </mc:Choice>
              <mc:Fallback>
                <p:oleObj name="Equation" r:id="rId11" imgW="8763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499225" y="3692525"/>
                        <a:ext cx="1954213" cy="452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4465648"/>
              </p:ext>
            </p:extLst>
          </p:nvPr>
        </p:nvGraphicFramePr>
        <p:xfrm>
          <a:off x="5556250" y="4114800"/>
          <a:ext cx="3367088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95" name="Equation" r:id="rId13" imgW="1612900" imgH="292100" progId="Equation.DSMT4">
                  <p:embed/>
                </p:oleObj>
              </mc:Choice>
              <mc:Fallback>
                <p:oleObj name="Equation" r:id="rId13" imgW="1612900" imgH="292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556250" y="4114800"/>
                        <a:ext cx="3367088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2744356"/>
              </p:ext>
            </p:extLst>
          </p:nvPr>
        </p:nvGraphicFramePr>
        <p:xfrm>
          <a:off x="5943600" y="6172200"/>
          <a:ext cx="1862137" cy="53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96" name="Equation" r:id="rId15" imgW="977900" imgH="279400" progId="Equation.DSMT4">
                  <p:embed/>
                </p:oleObj>
              </mc:Choice>
              <mc:Fallback>
                <p:oleObj name="Equation" r:id="rId15" imgW="977900" imgH="279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6172200"/>
                        <a:ext cx="1862137" cy="531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Left Brace 4"/>
          <p:cNvSpPr/>
          <p:nvPr/>
        </p:nvSpPr>
        <p:spPr bwMode="auto">
          <a:xfrm rot="16200000">
            <a:off x="7718425" y="4191000"/>
            <a:ext cx="228600" cy="2514600"/>
          </a:xfrm>
          <a:prstGeom prst="leftBrace">
            <a:avLst>
              <a:gd name="adj1" fmla="val 38333"/>
              <a:gd name="adj2" fmla="val 50000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Times" charset="0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5456121"/>
              </p:ext>
            </p:extLst>
          </p:nvPr>
        </p:nvGraphicFramePr>
        <p:xfrm>
          <a:off x="7223125" y="5549900"/>
          <a:ext cx="12954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97" name="Equation" r:id="rId17" imgW="647700" imgH="254000" progId="Equation.DSMT4">
                  <p:embed/>
                </p:oleObj>
              </mc:Choice>
              <mc:Fallback>
                <p:oleObj name="Equation" r:id="rId17" imgW="647700" imgH="2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7223125" y="5549900"/>
                        <a:ext cx="129540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9"/>
          <p:cNvSpPr/>
          <p:nvPr/>
        </p:nvSpPr>
        <p:spPr bwMode="auto">
          <a:xfrm>
            <a:off x="5791200" y="6070600"/>
            <a:ext cx="2133600" cy="685800"/>
          </a:xfrm>
          <a:prstGeom prst="rect">
            <a:avLst/>
          </a:prstGeom>
          <a:noFill/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66800" y="457200"/>
            <a:ext cx="75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The rolling/sliding measurement system works for any shape of the track that the hinged pivoting end of the measuring arm must follow.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31507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- K&amp;E rolling disc 4262 36th ed. catalog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212"/>
          <a:stretch/>
        </p:blipFill>
        <p:spPr>
          <a:xfrm>
            <a:off x="379453" y="1182469"/>
            <a:ext cx="3506747" cy="22494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6324600" cy="457200"/>
          </a:xfrm>
        </p:spPr>
        <p:txBody>
          <a:bodyPr/>
          <a:lstStyle/>
          <a:p>
            <a:r>
              <a:rPr lang="en-US" dirty="0" smtClean="0"/>
              <a:t>Some Other Planimeter Designs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7C52B4-FE5D-7C40-92A8-56580650A380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667" y="914400"/>
            <a:ext cx="1073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Linear: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441" y="2858869"/>
            <a:ext cx="3217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6600"/>
                </a:solidFill>
              </a:rPr>
              <a:t>Coradi Rolling Disc Planimeter</a:t>
            </a:r>
          </a:p>
          <a:p>
            <a:r>
              <a:rPr lang="en-US" sz="1800" dirty="0" smtClean="0">
                <a:solidFill>
                  <a:srgbClr val="FF6600"/>
                </a:solidFill>
              </a:rPr>
              <a:t>K&amp;E 4262, Catalog 36, 1921. </a:t>
            </a:r>
            <a:endParaRPr lang="en-US" sz="1800" dirty="0">
              <a:solidFill>
                <a:srgbClr val="FF6600"/>
              </a:solidFill>
            </a:endParaRPr>
          </a:p>
        </p:txBody>
      </p:sp>
      <p:pic>
        <p:nvPicPr>
          <p:cNvPr id="8" name="Picture 7" descr="S- K&amp;E rolling sphere 4260 36th ed. catalog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503"/>
          <a:stretch/>
        </p:blipFill>
        <p:spPr>
          <a:xfrm>
            <a:off x="152400" y="3962400"/>
            <a:ext cx="3581400" cy="25968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66800" y="5867400"/>
            <a:ext cx="3319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Coradi Rolling Sphere Planimeter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K&amp;E 4260, Catalog 36,1921</a:t>
            </a:r>
            <a:r>
              <a:rPr lang="en-US" sz="1800" i="1" dirty="0" smtClean="0">
                <a:solidFill>
                  <a:srgbClr val="FF0000"/>
                </a:solidFill>
              </a:rPr>
              <a:t>.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11" name="Picture 10" descr="S- K&amp;E polar disc 4251 36th ed. catalo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991601"/>
            <a:ext cx="4445000" cy="181646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69641" y="2782669"/>
            <a:ext cx="29863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800080"/>
                </a:solidFill>
              </a:rPr>
              <a:t>Coradi Polar Disc Planimeter</a:t>
            </a:r>
          </a:p>
          <a:p>
            <a:r>
              <a:rPr lang="en-US" sz="1800" dirty="0" smtClean="0">
                <a:solidFill>
                  <a:srgbClr val="800080"/>
                </a:solidFill>
              </a:rPr>
              <a:t>K&amp;E 4251, Catalog 36, 1921. </a:t>
            </a:r>
            <a:endParaRPr lang="en-US" sz="1800" dirty="0">
              <a:solidFill>
                <a:srgbClr val="80008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67200" y="914400"/>
            <a:ext cx="919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Polar: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14" name="Picture 13" descr="Figure15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71"/>
          <a:stretch/>
        </p:blipFill>
        <p:spPr>
          <a:xfrm>
            <a:off x="4572000" y="3727918"/>
            <a:ext cx="4530131" cy="190195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800600" y="5858470"/>
            <a:ext cx="43529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The Willis Planimeter</a:t>
            </a:r>
            <a:endParaRPr lang="en-US" sz="1800" dirty="0">
              <a:solidFill>
                <a:srgbClr val="0000FF"/>
              </a:solidFill>
            </a:endParaRPr>
          </a:p>
          <a:p>
            <a:r>
              <a:rPr lang="en-US" sz="1800" dirty="0" smtClean="0">
                <a:solidFill>
                  <a:srgbClr val="0000FF"/>
                </a:solidFill>
              </a:rPr>
              <a:t>from Carpenter &amp; </a:t>
            </a:r>
            <a:r>
              <a:rPr lang="en-US" sz="1800" dirty="0" err="1" smtClean="0">
                <a:solidFill>
                  <a:srgbClr val="0000FF"/>
                </a:solidFill>
              </a:rPr>
              <a:t>Diederichs</a:t>
            </a:r>
            <a:r>
              <a:rPr lang="en-US" sz="1800" dirty="0">
                <a:solidFill>
                  <a:srgbClr val="0000FF"/>
                </a:solidFill>
              </a:rPr>
              <a:t>, Experimental Engineering and Manual for </a:t>
            </a:r>
            <a:r>
              <a:rPr lang="en-US" sz="1800" dirty="0" smtClean="0">
                <a:solidFill>
                  <a:srgbClr val="0000FF"/>
                </a:solidFill>
              </a:rPr>
              <a:t>Testing, Fig. 15</a:t>
            </a:r>
            <a:endParaRPr lang="en-US" sz="1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7840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en-US" dirty="0" smtClean="0"/>
              <a:t>Radial Planimeters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3F00BF-1E43-4A43-BCC4-2CF72D0F87A8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762000"/>
            <a:ext cx="6974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To measure the average distance from the center (pole) on circular charts.</a:t>
            </a:r>
            <a:endParaRPr lang="en-US" sz="1800" dirty="0"/>
          </a:p>
        </p:txBody>
      </p:sp>
      <p:pic>
        <p:nvPicPr>
          <p:cNvPr id="5" name="Picture 4" descr="Screen K&amp;E radial planimeter - catalo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143000"/>
            <a:ext cx="6553200" cy="4775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67000" y="6488668"/>
            <a:ext cx="647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000090"/>
                </a:solidFill>
              </a:rPr>
              <a:t>(sketch taken from the Keuffel &amp; Esser catalog, 36</a:t>
            </a:r>
            <a:r>
              <a:rPr lang="en-US" sz="1800" baseline="30000" dirty="0" smtClean="0">
                <a:solidFill>
                  <a:srgbClr val="000090"/>
                </a:solidFill>
              </a:rPr>
              <a:t>th</a:t>
            </a:r>
            <a:r>
              <a:rPr lang="en-US" sz="1800" dirty="0" smtClean="0">
                <a:solidFill>
                  <a:srgbClr val="000090"/>
                </a:solidFill>
              </a:rPr>
              <a:t> Edition, p. 252)</a:t>
            </a:r>
            <a:endParaRPr lang="en-US" sz="18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867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6858000" cy="381000"/>
          </a:xfrm>
        </p:spPr>
        <p:txBody>
          <a:bodyPr/>
          <a:lstStyle/>
          <a:p>
            <a:r>
              <a:rPr lang="en-US" dirty="0" smtClean="0"/>
              <a:t>Daily Chart for Pressure Difference Record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3F00BF-1E43-4A43-BCC4-2CF72D0F87A8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4" name="Picture 3" descr="Radial Planimeter circular char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" b="580"/>
          <a:stretch/>
        </p:blipFill>
        <p:spPr>
          <a:xfrm>
            <a:off x="29796" y="1071800"/>
            <a:ext cx="4232404" cy="41765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62" y="5657671"/>
            <a:ext cx="37924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90"/>
                </a:solidFill>
              </a:rPr>
              <a:t>Principles and Practice of </a:t>
            </a:r>
          </a:p>
          <a:p>
            <a:r>
              <a:rPr lang="en-US" sz="1800" dirty="0">
                <a:solidFill>
                  <a:srgbClr val="000090"/>
                </a:solidFill>
              </a:rPr>
              <a:t> </a:t>
            </a:r>
            <a:r>
              <a:rPr lang="en-US" sz="1800" dirty="0" smtClean="0">
                <a:solidFill>
                  <a:srgbClr val="000090"/>
                </a:solidFill>
              </a:rPr>
              <a:t>     Flow Meter Engineering</a:t>
            </a:r>
          </a:p>
          <a:p>
            <a:r>
              <a:rPr lang="en-US" sz="1800" dirty="0" smtClean="0">
                <a:solidFill>
                  <a:srgbClr val="000090"/>
                </a:solidFill>
              </a:rPr>
              <a:t>by L. K. Spink</a:t>
            </a:r>
          </a:p>
          <a:p>
            <a:r>
              <a:rPr lang="en-US" sz="1800" dirty="0" smtClean="0">
                <a:solidFill>
                  <a:srgbClr val="000090"/>
                </a:solidFill>
              </a:rPr>
              <a:t>The Foxboro Co., 6</a:t>
            </a:r>
            <a:r>
              <a:rPr lang="en-US" sz="1800" baseline="30000" dirty="0" smtClean="0">
                <a:solidFill>
                  <a:srgbClr val="000090"/>
                </a:solidFill>
              </a:rPr>
              <a:t>th</a:t>
            </a:r>
            <a:r>
              <a:rPr lang="en-US" sz="1800" dirty="0" smtClean="0">
                <a:solidFill>
                  <a:srgbClr val="000090"/>
                </a:solidFill>
              </a:rPr>
              <a:t> Ed. 1947, p. 143</a:t>
            </a:r>
          </a:p>
        </p:txBody>
      </p:sp>
      <p:pic>
        <p:nvPicPr>
          <p:cNvPr id="6" name="Picture 5" descr="Screen square-root planimeter from Leis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980393"/>
            <a:ext cx="4343400" cy="2143807"/>
          </a:xfrm>
          <a:prstGeom prst="rect">
            <a:avLst/>
          </a:prstGeom>
        </p:spPr>
      </p:pic>
      <p:pic>
        <p:nvPicPr>
          <p:cNvPr id="7" name="Picture 6" descr="Screen tracer track functi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036303"/>
            <a:ext cx="4572000" cy="1983497"/>
          </a:xfrm>
          <a:prstGeom prst="rect">
            <a:avLst/>
          </a:prstGeom>
        </p:spPr>
      </p:pic>
      <p:sp>
        <p:nvSpPr>
          <p:cNvPr id="8" name="Isosceles Triangle 7"/>
          <p:cNvSpPr/>
          <p:nvPr/>
        </p:nvSpPr>
        <p:spPr bwMode="auto">
          <a:xfrm>
            <a:off x="4648200" y="2743200"/>
            <a:ext cx="1676400" cy="381000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00600" y="5631814"/>
            <a:ext cx="434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28650" algn="l"/>
              </a:tabLst>
            </a:pPr>
            <a:r>
              <a:rPr lang="en-US" sz="1800" dirty="0" smtClean="0">
                <a:solidFill>
                  <a:srgbClr val="000090"/>
                </a:solidFill>
              </a:rPr>
              <a:t>Following Tanya </a:t>
            </a:r>
            <a:r>
              <a:rPr lang="en-US" sz="1800" dirty="0" err="1" smtClean="0">
                <a:solidFill>
                  <a:srgbClr val="000090"/>
                </a:solidFill>
              </a:rPr>
              <a:t>Leise</a:t>
            </a:r>
            <a:r>
              <a:rPr lang="en-US" sz="1800" dirty="0" smtClean="0">
                <a:solidFill>
                  <a:srgbClr val="000090"/>
                </a:solidFill>
              </a:rPr>
              <a:t>,  </a:t>
            </a:r>
          </a:p>
          <a:p>
            <a:pPr>
              <a:tabLst>
                <a:tab pos="628650" algn="l"/>
              </a:tabLst>
            </a:pPr>
            <a:r>
              <a:rPr lang="en-US" sz="1800" i="1" dirty="0" smtClean="0">
                <a:solidFill>
                  <a:srgbClr val="000090"/>
                </a:solidFill>
              </a:rPr>
              <a:t>As the </a:t>
            </a:r>
            <a:r>
              <a:rPr lang="en-US" sz="1800" i="1" dirty="0" err="1" smtClean="0">
                <a:solidFill>
                  <a:srgbClr val="000090"/>
                </a:solidFill>
              </a:rPr>
              <a:t>Planimeter’s</a:t>
            </a:r>
            <a:r>
              <a:rPr lang="en-US" sz="1800" i="1" dirty="0" smtClean="0">
                <a:solidFill>
                  <a:srgbClr val="000090"/>
                </a:solidFill>
              </a:rPr>
              <a:t> Wheel Turns;  Planimeter Proofs for the Calculus Class,</a:t>
            </a:r>
            <a:r>
              <a:rPr lang="en-US" sz="1800" dirty="0" smtClean="0">
                <a:solidFill>
                  <a:srgbClr val="000090"/>
                </a:solidFill>
              </a:rPr>
              <a:t> College Mathematics Journal, Jan. 2007</a:t>
            </a:r>
            <a:endParaRPr lang="en-US" sz="1800" dirty="0">
              <a:solidFill>
                <a:srgbClr val="000090"/>
              </a:solidFill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2089150" y="3124200"/>
            <a:ext cx="76200" cy="6985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6178550" y="1606550"/>
            <a:ext cx="69850" cy="6985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13700" y="793319"/>
            <a:ext cx="13773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6600"/>
                </a:solidFill>
              </a:rPr>
              <a:t>Center Post</a:t>
            </a:r>
            <a:endParaRPr lang="en-US" sz="2000" dirty="0">
              <a:solidFill>
                <a:srgbClr val="FF66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5638800" y="1021919"/>
            <a:ext cx="527700" cy="56194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H="1" flipV="1">
            <a:off x="4114800" y="1021919"/>
            <a:ext cx="1524000" cy="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H="1">
            <a:off x="2165060" y="1219200"/>
            <a:ext cx="1111540" cy="187074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609600" y="381000"/>
            <a:ext cx="7943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Flow Rate  ∝ √(Pressure Difference)  ⇒  Square-Root Planimeter Required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5257800" y="3124200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Curve of the track, </a:t>
            </a:r>
            <a:r>
              <a:rPr lang="en-US" sz="1800" i="1" dirty="0" smtClean="0">
                <a:latin typeface="Symbol" charset="2"/>
                <a:cs typeface="Symbol" charset="2"/>
              </a:rPr>
              <a:t>b</a:t>
            </a:r>
            <a:r>
              <a:rPr lang="en-US" sz="1800" dirty="0" smtClean="0"/>
              <a:t>(</a:t>
            </a:r>
            <a:r>
              <a:rPr lang="en-US" sz="1800" i="1" dirty="0" smtClean="0"/>
              <a:t>r</a:t>
            </a:r>
            <a:r>
              <a:rPr lang="en-US" sz="1800" dirty="0" smtClean="0"/>
              <a:t>), can be related to the functional relationship integrated by the planimeter dial.</a:t>
            </a:r>
            <a:endParaRPr lang="en-US" sz="1800" dirty="0"/>
          </a:p>
        </p:txBody>
      </p:sp>
      <p:sp>
        <p:nvSpPr>
          <p:cNvPr id="22" name="TextBox 21"/>
          <p:cNvSpPr txBox="1"/>
          <p:nvPr/>
        </p:nvSpPr>
        <p:spPr>
          <a:xfrm>
            <a:off x="457200" y="5181600"/>
            <a:ext cx="3609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Chart of pressure difference </a:t>
            </a:r>
            <a:r>
              <a:rPr lang="en-US" sz="1800" i="1" dirty="0" smtClean="0"/>
              <a:t>vs</a:t>
            </a:r>
            <a:r>
              <a:rPr lang="en-US" sz="1800" dirty="0" smtClean="0"/>
              <a:t>. time.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01642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7772400" cy="533400"/>
          </a:xfrm>
        </p:spPr>
        <p:txBody>
          <a:bodyPr/>
          <a:lstStyle/>
          <a:p>
            <a:r>
              <a:rPr lang="en-US" dirty="0" smtClean="0"/>
              <a:t>American Meter Co. - Square Root Planimeter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3F00BF-1E43-4A43-BCC4-2CF72D0F87A8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4" name="Picture 3" descr="American Meter Co-Sq Root planimeter photo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1066800"/>
            <a:ext cx="3759490" cy="4180114"/>
          </a:xfrm>
          <a:prstGeom prst="rect">
            <a:avLst/>
          </a:prstGeom>
        </p:spPr>
      </p:pic>
      <p:pic>
        <p:nvPicPr>
          <p:cNvPr id="5" name="Picture 4" descr="American Meter Co-Sq Root planimeter photo 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066800"/>
            <a:ext cx="5334000" cy="35571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89963" y="6457890"/>
            <a:ext cx="52540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(Photographs from eBay listing ended 11-4-2018)</a:t>
            </a:r>
            <a:endParaRPr lang="en-US" sz="20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416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381000"/>
          </a:xfrm>
        </p:spPr>
        <p:txBody>
          <a:bodyPr/>
          <a:lstStyle/>
          <a:p>
            <a:r>
              <a:rPr lang="en-US" dirty="0" smtClean="0"/>
              <a:t>More Complex Integrals:  Moments of Area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3F00BF-1E43-4A43-BCC4-2CF72D0F87A8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57200" y="1747838"/>
            <a:ext cx="2946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</a:rPr>
              <a:t>First Moment of Area:</a:t>
            </a:r>
            <a:endParaRPr lang="en-US" dirty="0">
              <a:solidFill>
                <a:srgbClr val="008000"/>
              </a:solidFill>
            </a:endParaRP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3427936"/>
              </p:ext>
            </p:extLst>
          </p:nvPr>
        </p:nvGraphicFramePr>
        <p:xfrm>
          <a:off x="3702050" y="1649413"/>
          <a:ext cx="3460750" cy="646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64" name="Equation" r:id="rId3" imgW="1562100" imgH="292100" progId="Equation.DSMT4">
                  <p:embed/>
                </p:oleObj>
              </mc:Choice>
              <mc:Fallback>
                <p:oleObj name="Equation" r:id="rId3" imgW="1562100" imgH="292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2050" y="1649413"/>
                        <a:ext cx="3460750" cy="646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4618165"/>
              </p:ext>
            </p:extLst>
          </p:nvPr>
        </p:nvGraphicFramePr>
        <p:xfrm>
          <a:off x="3757612" y="2249488"/>
          <a:ext cx="3405188" cy="646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65" name="Equation" r:id="rId5" imgW="1536700" imgH="292100" progId="Equation.DSMT4">
                  <p:embed/>
                </p:oleObj>
              </mc:Choice>
              <mc:Fallback>
                <p:oleObj name="Equation" r:id="rId5" imgW="1536700" imgH="292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57612" y="2249488"/>
                        <a:ext cx="3405188" cy="646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57200" y="3632200"/>
            <a:ext cx="32877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Second Moment of Area: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57200" y="5486400"/>
            <a:ext cx="30654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</a:rPr>
              <a:t>Third Moment of Area:</a:t>
            </a:r>
            <a:endParaRPr lang="en-US" dirty="0">
              <a:solidFill>
                <a:srgbClr val="FF6600"/>
              </a:solidFill>
            </a:endParaRPr>
          </a:p>
        </p:txBody>
      </p:sp>
      <p:graphicFrame>
        <p:nvGraphicFramePr>
          <p:cNvPr id="10" name="Object 4"/>
          <p:cNvGraphicFramePr>
            <a:graphicFrameLocks noChangeAspect="1"/>
          </p:cNvGraphicFramePr>
          <p:nvPr/>
        </p:nvGraphicFramePr>
        <p:xfrm>
          <a:off x="3741738" y="3581400"/>
          <a:ext cx="1897062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66" name="Equation" r:id="rId7" imgW="838200" imgH="292100" progId="Equation.DSMT4">
                  <p:embed/>
                </p:oleObj>
              </mc:Choice>
              <mc:Fallback>
                <p:oleObj name="Equation" r:id="rId7" imgW="838200" imgH="292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1738" y="3581400"/>
                        <a:ext cx="1897062" cy="660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5"/>
          <p:cNvGraphicFramePr>
            <a:graphicFrameLocks noChangeAspect="1"/>
          </p:cNvGraphicFramePr>
          <p:nvPr/>
        </p:nvGraphicFramePr>
        <p:xfrm>
          <a:off x="6113518" y="3613805"/>
          <a:ext cx="1897062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67" name="Equation" r:id="rId9" imgW="838200" imgH="292100" progId="Equation.DSMT4">
                  <p:embed/>
                </p:oleObj>
              </mc:Choice>
              <mc:Fallback>
                <p:oleObj name="Equation" r:id="rId9" imgW="838200" imgH="292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3518" y="3613805"/>
                        <a:ext cx="1897062" cy="660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641020" y="3630716"/>
            <a:ext cx="28416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;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57200" y="685800"/>
            <a:ext cx="8683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Area:</a:t>
            </a:r>
          </a:p>
        </p:txBody>
      </p:sp>
      <p:graphicFrame>
        <p:nvGraphicFramePr>
          <p:cNvPr id="14" name="Object 6"/>
          <p:cNvGraphicFramePr>
            <a:graphicFrameLocks noChangeAspect="1"/>
          </p:cNvGraphicFramePr>
          <p:nvPr/>
        </p:nvGraphicFramePr>
        <p:xfrm>
          <a:off x="3217863" y="750887"/>
          <a:ext cx="3598862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68" name="Equation" r:id="rId11" imgW="1625600" imgH="279400" progId="Equation.DSMT4">
                  <p:embed/>
                </p:oleObj>
              </mc:Choice>
              <mc:Fallback>
                <p:oleObj name="Equation" r:id="rId11" imgW="1625600" imgH="279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7863" y="750887"/>
                        <a:ext cx="3598862" cy="620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143000" y="1143000"/>
            <a:ext cx="1412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(Units:  m</a:t>
            </a:r>
            <a:r>
              <a:rPr lang="en-US" sz="2400" baseline="30000" dirty="0"/>
              <a:t>2</a:t>
            </a:r>
            <a:r>
              <a:rPr lang="en-US" sz="2000" dirty="0"/>
              <a:t>)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143000" y="2209800"/>
            <a:ext cx="1412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(Units:  m</a:t>
            </a:r>
            <a:r>
              <a:rPr lang="en-US" sz="2400" baseline="30000" dirty="0"/>
              <a:t>3</a:t>
            </a:r>
            <a:r>
              <a:rPr lang="en-US" sz="2000" dirty="0"/>
              <a:t>)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143000" y="4089400"/>
            <a:ext cx="1412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(Units:  m</a:t>
            </a:r>
            <a:r>
              <a:rPr lang="en-US" sz="2400" baseline="30000" dirty="0"/>
              <a:t>4</a:t>
            </a:r>
            <a:r>
              <a:rPr lang="en-US" sz="2000" dirty="0"/>
              <a:t>)</a:t>
            </a:r>
          </a:p>
        </p:txBody>
      </p:sp>
      <p:graphicFrame>
        <p:nvGraphicFramePr>
          <p:cNvPr id="18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1555439"/>
              </p:ext>
            </p:extLst>
          </p:nvPr>
        </p:nvGraphicFramePr>
        <p:xfrm>
          <a:off x="3984625" y="5486400"/>
          <a:ext cx="1236663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69" name="Equation" r:id="rId13" imgW="546100" imgH="292100" progId="Equation.DSMT4">
                  <p:embed/>
                </p:oleObj>
              </mc:Choice>
              <mc:Fallback>
                <p:oleObj name="Equation" r:id="rId13" imgW="546100" imgH="292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4625" y="5486400"/>
                        <a:ext cx="1236663" cy="660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6"/>
          <p:cNvSpPr txBox="1">
            <a:spLocks noChangeArrowheads="1"/>
          </p:cNvSpPr>
          <p:nvPr/>
        </p:nvSpPr>
        <p:spPr bwMode="auto">
          <a:xfrm>
            <a:off x="1254125" y="5924550"/>
            <a:ext cx="1412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(Units:  m</a:t>
            </a:r>
            <a:r>
              <a:rPr lang="en-US" sz="2400" baseline="30000" dirty="0"/>
              <a:t>5</a:t>
            </a:r>
            <a:r>
              <a:rPr lang="en-US" sz="2000" dirty="0"/>
              <a:t>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33400" y="4832290"/>
            <a:ext cx="830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("Moment of Inertia";  used in bending calculations.  </a:t>
            </a:r>
            <a:r>
              <a:rPr lang="en-US" sz="2000" dirty="0" smtClean="0">
                <a:solidFill>
                  <a:srgbClr val="000090"/>
                </a:solidFill>
              </a:rPr>
              <a:t>Hibbeler </a:t>
            </a:r>
            <a:r>
              <a:rPr lang="en-US" sz="2000" dirty="0">
                <a:solidFill>
                  <a:srgbClr val="000090"/>
                </a:solidFill>
              </a:rPr>
              <a:t>Eqn.(6-10</a:t>
            </a:r>
            <a:r>
              <a:rPr lang="en-US" sz="2000" dirty="0" smtClean="0">
                <a:solidFill>
                  <a:srgbClr val="000090"/>
                </a:solidFill>
              </a:rPr>
              <a:t>).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533400" y="2829480"/>
            <a:ext cx="7402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(Used to get center of mass and also for calculating shear stresses in bending.)</a:t>
            </a:r>
            <a:endParaRPr lang="en-US" sz="1800" dirty="0"/>
          </a:p>
        </p:txBody>
      </p:sp>
      <p:cxnSp>
        <p:nvCxnSpPr>
          <p:cNvPr id="23" name="Straight Connector 22"/>
          <p:cNvCxnSpPr/>
          <p:nvPr/>
        </p:nvCxnSpPr>
        <p:spPr bwMode="auto">
          <a:xfrm>
            <a:off x="457200" y="1674812"/>
            <a:ext cx="80010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457200" y="3579812"/>
            <a:ext cx="80010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457200" y="5410200"/>
            <a:ext cx="80010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536031" y="3134280"/>
            <a:ext cx="4505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(Used but not named in Hibbeler</a:t>
            </a:r>
            <a:r>
              <a:rPr lang="en-US" sz="2000" baseline="30000" dirty="0" smtClean="0"/>
              <a:t>*</a:t>
            </a:r>
            <a:r>
              <a:rPr lang="en-US" sz="1800" dirty="0" smtClean="0"/>
              <a:t> Section 6.1)</a:t>
            </a:r>
            <a:endParaRPr lang="en-US" sz="1800" dirty="0"/>
          </a:p>
        </p:txBody>
      </p:sp>
      <p:sp>
        <p:nvSpPr>
          <p:cNvPr id="30" name="TextBox 29"/>
          <p:cNvSpPr txBox="1"/>
          <p:nvPr/>
        </p:nvSpPr>
        <p:spPr>
          <a:xfrm>
            <a:off x="864312" y="6457890"/>
            <a:ext cx="75337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aseline="30000" dirty="0" smtClean="0">
                <a:solidFill>
                  <a:srgbClr val="800080"/>
                </a:solidFill>
              </a:rPr>
              <a:t>*</a:t>
            </a:r>
            <a:r>
              <a:rPr lang="en-US" sz="1800" dirty="0" smtClean="0">
                <a:solidFill>
                  <a:srgbClr val="800080"/>
                </a:solidFill>
              </a:rPr>
              <a:t> Textbook:  Statics and Mechanics of Materials,   R.C. Hibbeler,</a:t>
            </a:r>
            <a:r>
              <a:rPr lang="en-US" sz="2000" dirty="0" smtClean="0">
                <a:solidFill>
                  <a:srgbClr val="800080"/>
                </a:solidFill>
              </a:rPr>
              <a:t> </a:t>
            </a:r>
            <a:r>
              <a:rPr lang="en-US" sz="1800" dirty="0" smtClean="0">
                <a:solidFill>
                  <a:srgbClr val="800080"/>
                </a:solidFill>
              </a:rPr>
              <a:t> Prentice Hall</a:t>
            </a:r>
            <a:endParaRPr lang="en-US" sz="2000" dirty="0">
              <a:solidFill>
                <a:srgbClr val="800080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 bwMode="auto">
          <a:xfrm>
            <a:off x="457200" y="6475412"/>
            <a:ext cx="80010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615838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6934200" y="762000"/>
            <a:ext cx="1905000" cy="1371600"/>
          </a:xfrm>
        </p:spPr>
        <p:txBody>
          <a:bodyPr/>
          <a:lstStyle/>
          <a:p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Amsler Integrators</a:t>
            </a:r>
          </a:p>
        </p:txBody>
      </p:sp>
      <p:sp>
        <p:nvSpPr>
          <p:cNvPr id="29699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>
            <a:headEnd/>
            <a:tailEnd/>
          </a:ln>
        </p:spPr>
        <p:txBody>
          <a:bodyPr/>
          <a:lstStyle/>
          <a:p>
            <a:fld id="{47439CE4-81FE-D74D-A79A-D7B3FCD23D79}" type="slidenum">
              <a:rPr lang="en-US" smtClean="0">
                <a:latin typeface="Times" pitchFamily="-1" charset="0"/>
              </a:rPr>
              <a:pPr/>
              <a:t>37</a:t>
            </a:fld>
            <a:endParaRPr lang="en-US" dirty="0" smtClean="0">
              <a:latin typeface="Times" pitchFamily="-1" charset="0"/>
            </a:endParaRPr>
          </a:p>
        </p:txBody>
      </p:sp>
      <p:pic>
        <p:nvPicPr>
          <p:cNvPr id="2" name="Picture 1" descr="Screen Amsler Integrator No.3 from Catalog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" t="17871" r="3844" b="5020"/>
          <a:stretch/>
        </p:blipFill>
        <p:spPr>
          <a:xfrm>
            <a:off x="103632" y="91440"/>
            <a:ext cx="6144768" cy="2570249"/>
          </a:xfrm>
          <a:prstGeom prst="rect">
            <a:avLst/>
          </a:prstGeom>
          <a:ln w="19050">
            <a:solidFill>
              <a:srgbClr val="008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629400" y="56388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Images from the Amsler Catalog.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114099" y="2133600"/>
            <a:ext cx="3049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Baskerville"/>
                <a:cs typeface="Baskerville"/>
              </a:rPr>
              <a:t>Amsler-Integrator Nr. 3</a:t>
            </a:r>
            <a:endParaRPr lang="en-US" sz="2000" b="1" dirty="0">
              <a:latin typeface="Baskerville"/>
              <a:cs typeface="Baskerville"/>
            </a:endParaRPr>
          </a:p>
        </p:txBody>
      </p:sp>
      <p:pic>
        <p:nvPicPr>
          <p:cNvPr id="11" name="Picture 10" descr="Screen Amsler-Integrator Nr. 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6" t="17555" r="3097" b="4309"/>
          <a:stretch/>
        </p:blipFill>
        <p:spPr>
          <a:xfrm>
            <a:off x="76200" y="3200400"/>
            <a:ext cx="6172200" cy="356006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2667000" y="6324600"/>
            <a:ext cx="3049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Baskerville"/>
                <a:cs typeface="Baskerville"/>
              </a:rPr>
              <a:t>Amsler-Integrator Nr. 4</a:t>
            </a:r>
            <a:endParaRPr lang="en-US" sz="2000" b="1" dirty="0">
              <a:latin typeface="Baskerville"/>
              <a:cs typeface="Baskerville"/>
            </a:endParaRPr>
          </a:p>
        </p:txBody>
      </p:sp>
      <p:pic>
        <p:nvPicPr>
          <p:cNvPr id="9" name="Picture 8" descr="Screen Amsler Integrator No. 2 from Catalog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" t="20089" r="6557" b="7411"/>
          <a:stretch/>
        </p:blipFill>
        <p:spPr>
          <a:xfrm>
            <a:off x="3861923" y="2301240"/>
            <a:ext cx="5212080" cy="2651760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791200" y="4552890"/>
            <a:ext cx="3049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Baskerville"/>
                <a:cs typeface="Baskerville"/>
              </a:rPr>
              <a:t>Amsler-Integrator Nr. 2</a:t>
            </a:r>
            <a:endParaRPr lang="en-US" sz="2000" b="1" dirty="0"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141697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76200"/>
            <a:ext cx="6248400" cy="381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Amsler Integrators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7C52B4-FE5D-7C40-92A8-56580650A380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4" name="Picture 3" descr="DSCN2138.Large Brass 3-Dial C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" r="5687" b="17501"/>
          <a:stretch/>
        </p:blipFill>
        <p:spPr>
          <a:xfrm>
            <a:off x="4572000" y="543503"/>
            <a:ext cx="4447032" cy="2829126"/>
          </a:xfrm>
          <a:prstGeom prst="rect">
            <a:avLst/>
          </a:prstGeom>
        </p:spPr>
      </p:pic>
      <p:pic>
        <p:nvPicPr>
          <p:cNvPr id="5" name="Picture 4" descr="DSCN2144.Small Nickel 3-Dial 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62553"/>
            <a:ext cx="3733800" cy="2800350"/>
          </a:xfrm>
          <a:prstGeom prst="rect">
            <a:avLst/>
          </a:prstGeom>
        </p:spPr>
      </p:pic>
      <p:pic>
        <p:nvPicPr>
          <p:cNvPr id="7" name="Picture 6" descr="DSCN2147.Nickel 2-Dial 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733800"/>
            <a:ext cx="3733800" cy="2800350"/>
          </a:xfrm>
          <a:prstGeom prst="rect">
            <a:avLst/>
          </a:prstGeom>
        </p:spPr>
      </p:pic>
      <p:pic>
        <p:nvPicPr>
          <p:cNvPr id="8" name="Picture 7" descr="DSCN2141.Large 4-Dial C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8" t="4544" r="12275" b="11729"/>
          <a:stretch/>
        </p:blipFill>
        <p:spPr>
          <a:xfrm>
            <a:off x="5105400" y="3777874"/>
            <a:ext cx="3505200" cy="27663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66800" y="6457890"/>
            <a:ext cx="2868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Baskerville"/>
                <a:cs typeface="Baskerville"/>
              </a:rPr>
              <a:t>Nr. 3  -  Serial Nr. 1071</a:t>
            </a:r>
            <a:endParaRPr lang="en-US" sz="2000" b="1" dirty="0">
              <a:solidFill>
                <a:srgbClr val="0000FF"/>
              </a:solidFill>
              <a:latin typeface="Baskerville"/>
              <a:cs typeface="Baskervill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62600" y="6457890"/>
            <a:ext cx="2730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6600"/>
                </a:solidFill>
                <a:latin typeface="Baskerville"/>
                <a:cs typeface="Baskerville"/>
              </a:rPr>
              <a:t>Nr. 4  -  Serial Nr. 865</a:t>
            </a:r>
            <a:endParaRPr lang="en-US" sz="2000" b="1" dirty="0">
              <a:solidFill>
                <a:srgbClr val="FF6600"/>
              </a:solidFill>
              <a:latin typeface="Baskerville"/>
              <a:cs typeface="Baskervill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10200" y="3286703"/>
            <a:ext cx="2868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6600"/>
                </a:solidFill>
                <a:latin typeface="Baskerville"/>
                <a:cs typeface="Baskerville"/>
              </a:rPr>
              <a:t>Nr. </a:t>
            </a:r>
            <a:r>
              <a:rPr lang="en-US" sz="2000" b="1" dirty="0">
                <a:solidFill>
                  <a:srgbClr val="FF6600"/>
                </a:solidFill>
                <a:latin typeface="Baskerville"/>
                <a:cs typeface="Baskerville"/>
              </a:rPr>
              <a:t>2</a:t>
            </a:r>
            <a:r>
              <a:rPr lang="en-US" sz="2000" b="1" dirty="0" smtClean="0">
                <a:solidFill>
                  <a:srgbClr val="FF6600"/>
                </a:solidFill>
                <a:latin typeface="Baskerville"/>
                <a:cs typeface="Baskerville"/>
              </a:rPr>
              <a:t>  -  Serial Nr. 1489</a:t>
            </a:r>
            <a:endParaRPr lang="en-US" sz="2000" b="1" dirty="0">
              <a:solidFill>
                <a:srgbClr val="FF6600"/>
              </a:solidFill>
              <a:latin typeface="Baskerville"/>
              <a:cs typeface="Baskerville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03741" y="3286703"/>
            <a:ext cx="2730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Baskerville"/>
                <a:cs typeface="Baskerville"/>
              </a:rPr>
              <a:t>Nr. 1  -  Serial Nr. 904</a:t>
            </a:r>
            <a:endParaRPr lang="en-US" sz="2000" b="1" dirty="0">
              <a:solidFill>
                <a:srgbClr val="0000FF"/>
              </a:solidFill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23940045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3F00BF-1E43-4A43-BCC4-2CF72D0F87A8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pic>
        <p:nvPicPr>
          <p:cNvPr id="16" name="Picture 15" descr="Screen 2-dial integrator 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89"/>
            <a:ext cx="5562600" cy="38339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13892" y="1764154"/>
            <a:ext cx="37301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Allows for direct measurement of:</a:t>
            </a:r>
            <a:endParaRPr lang="en-US" sz="2000" dirty="0"/>
          </a:p>
        </p:txBody>
      </p:sp>
      <p:graphicFrame>
        <p:nvGraphicFramePr>
          <p:cNvPr id="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5058576"/>
              </p:ext>
            </p:extLst>
          </p:nvPr>
        </p:nvGraphicFramePr>
        <p:xfrm>
          <a:off x="5959992" y="2170554"/>
          <a:ext cx="2901950" cy="8012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014" name="Equation" r:id="rId5" imgW="1701800" imgH="469900" progId="Equation.DSMT4">
                  <p:embed/>
                </p:oleObj>
              </mc:Choice>
              <mc:Fallback>
                <p:oleObj name="Equation" r:id="rId5" imgW="1701800" imgH="469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9992" y="2170554"/>
                        <a:ext cx="2901950" cy="80124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76200"/>
            <a:ext cx="2590800" cy="685800"/>
          </a:xfrm>
        </p:spPr>
        <p:txBody>
          <a:bodyPr/>
          <a:lstStyle/>
          <a:p>
            <a:r>
              <a:rPr lang="en-US" sz="2400" dirty="0" smtClean="0"/>
              <a:t>Integrator</a:t>
            </a:r>
            <a:br>
              <a:rPr lang="en-US" sz="2400" dirty="0" smtClean="0"/>
            </a:br>
            <a:r>
              <a:rPr lang="en-US" sz="2400" dirty="0" smtClean="0"/>
              <a:t>Operations</a:t>
            </a:r>
            <a:endParaRPr lang="en-US" sz="2400" dirty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7913976"/>
              </p:ext>
            </p:extLst>
          </p:nvPr>
        </p:nvGraphicFramePr>
        <p:xfrm>
          <a:off x="5791200" y="1066800"/>
          <a:ext cx="271145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015" name="Equation" r:id="rId7" imgW="1739900" imgH="431800" progId="Equation.DSMT4">
                  <p:embed/>
                </p:oleObj>
              </mc:Choice>
              <mc:Fallback>
                <p:oleObj name="Equation" r:id="rId7" imgW="1739900" imgH="431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1066800"/>
                        <a:ext cx="2711450" cy="673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Screen 3-dial integrator B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43400" y="3417240"/>
            <a:ext cx="4724400" cy="3389101"/>
          </a:xfrm>
          <a:prstGeom prst="rect">
            <a:avLst/>
          </a:prstGeom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5210279"/>
              </p:ext>
            </p:extLst>
          </p:nvPr>
        </p:nvGraphicFramePr>
        <p:xfrm>
          <a:off x="7620000" y="3733800"/>
          <a:ext cx="925604" cy="415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016" name="Equation" r:id="rId10" imgW="622300" imgH="279400" progId="Equation.DSMT4">
                  <p:embed/>
                </p:oleObj>
              </mc:Choice>
              <mc:Fallback>
                <p:oleObj name="Equation" r:id="rId10" imgW="622300" imgH="279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0" y="3733800"/>
                        <a:ext cx="925604" cy="41583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2815425"/>
              </p:ext>
            </p:extLst>
          </p:nvPr>
        </p:nvGraphicFramePr>
        <p:xfrm>
          <a:off x="3973228" y="3546564"/>
          <a:ext cx="1208372" cy="4158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017" name="Equation" r:id="rId12" imgW="812800" imgH="279400" progId="Equation.DSMT4">
                  <p:embed/>
                </p:oleObj>
              </mc:Choice>
              <mc:Fallback>
                <p:oleObj name="Equation" r:id="rId12" imgW="812800" imgH="279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3228" y="3546564"/>
                        <a:ext cx="1208372" cy="41583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Arrow Connector 11"/>
          <p:cNvCxnSpPr/>
          <p:nvPr/>
        </p:nvCxnSpPr>
        <p:spPr bwMode="auto">
          <a:xfrm>
            <a:off x="5181600" y="3810000"/>
            <a:ext cx="304800" cy="762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7391401" y="4114800"/>
            <a:ext cx="228599" cy="25181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graphicFrame>
        <p:nvGraphicFramePr>
          <p:cNvPr id="1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0003722"/>
              </p:ext>
            </p:extLst>
          </p:nvPr>
        </p:nvGraphicFramePr>
        <p:xfrm>
          <a:off x="6629400" y="6248400"/>
          <a:ext cx="1265123" cy="415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018" name="Equation" r:id="rId14" imgW="850900" imgH="279400" progId="Equation.DSMT4">
                  <p:embed/>
                </p:oleObj>
              </mc:Choice>
              <mc:Fallback>
                <p:oleObj name="Equation" r:id="rId14" imgW="850900" imgH="279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6248400"/>
                        <a:ext cx="1265123" cy="41583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" name="Straight Arrow Connector 17"/>
          <p:cNvCxnSpPr>
            <a:stCxn id="17" idx="1"/>
          </p:cNvCxnSpPr>
          <p:nvPr/>
        </p:nvCxnSpPr>
        <p:spPr bwMode="auto">
          <a:xfrm flipH="1" flipV="1">
            <a:off x="6096001" y="6324601"/>
            <a:ext cx="533399" cy="13171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914400" y="3881735"/>
            <a:ext cx="2262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3-Dial Integrator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76200" y="3886200"/>
            <a:ext cx="3276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3886200" y="3352800"/>
            <a:ext cx="5181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flipH="1">
            <a:off x="3352800" y="3352800"/>
            <a:ext cx="533400" cy="533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1852642" y="605135"/>
            <a:ext cx="2262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-Dial Integrator</a:t>
            </a:r>
            <a:endParaRPr lang="en-US" dirty="0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4768883"/>
              </p:ext>
            </p:extLst>
          </p:nvPr>
        </p:nvGraphicFramePr>
        <p:xfrm>
          <a:off x="152400" y="4286467"/>
          <a:ext cx="3352800" cy="6614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019" name="Equation" r:id="rId16" imgW="1993900" imgH="393700" progId="Equation.DSMT4">
                  <p:embed/>
                </p:oleObj>
              </mc:Choice>
              <mc:Fallback>
                <p:oleObj name="Equation" r:id="rId16" imgW="19939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2400" y="4286467"/>
                        <a:ext cx="3352800" cy="6614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6072317"/>
              </p:ext>
            </p:extLst>
          </p:nvPr>
        </p:nvGraphicFramePr>
        <p:xfrm>
          <a:off x="152401" y="4876800"/>
          <a:ext cx="3276600" cy="7427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020" name="Equation" r:id="rId18" imgW="2070100" imgH="469900" progId="Equation.DSMT4">
                  <p:embed/>
                </p:oleObj>
              </mc:Choice>
              <mc:Fallback>
                <p:oleObj name="Equation" r:id="rId18" imgW="2070100" imgH="469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2401" y="4876800"/>
                        <a:ext cx="3276600" cy="7427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1622225"/>
              </p:ext>
            </p:extLst>
          </p:nvPr>
        </p:nvGraphicFramePr>
        <p:xfrm>
          <a:off x="120650" y="5638800"/>
          <a:ext cx="3797300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021" name="Equation" r:id="rId20" imgW="2235200" imgH="444500" progId="Equation.DSMT4">
                  <p:embed/>
                </p:oleObj>
              </mc:Choice>
              <mc:Fallback>
                <p:oleObj name="Equation" r:id="rId20" imgW="2235200" imgH="444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650" y="5638800"/>
                        <a:ext cx="3797300" cy="7556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Left Brace 24"/>
          <p:cNvSpPr/>
          <p:nvPr/>
        </p:nvSpPr>
        <p:spPr bwMode="auto">
          <a:xfrm rot="16200000">
            <a:off x="1409700" y="5905500"/>
            <a:ext cx="228600" cy="1066800"/>
          </a:xfrm>
          <a:prstGeom prst="leftBrace">
            <a:avLst>
              <a:gd name="adj1" fmla="val 27083"/>
              <a:gd name="adj2" fmla="val 50000"/>
            </a:avLst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26" name="Left Brace 25"/>
          <p:cNvSpPr/>
          <p:nvPr/>
        </p:nvSpPr>
        <p:spPr bwMode="auto">
          <a:xfrm rot="16200000">
            <a:off x="3074883" y="5791201"/>
            <a:ext cx="228598" cy="1295400"/>
          </a:xfrm>
          <a:prstGeom prst="leftBrace">
            <a:avLst>
              <a:gd name="adj1" fmla="val 27083"/>
              <a:gd name="adj2" fmla="val 50000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2400" y="64770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8000"/>
                </a:solidFill>
              </a:rPr>
              <a:t>From planimeter A.</a:t>
            </a:r>
            <a:endParaRPr lang="en-US" sz="1800" dirty="0">
              <a:solidFill>
                <a:srgbClr val="008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605193" y="6488668"/>
            <a:ext cx="1281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From dial I.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79554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5257800" cy="4572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Four Days - Four Different Topics</a:t>
            </a:r>
            <a:endParaRPr lang="en-US" dirty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5375" name="Slide Number Placeholder 25"/>
          <p:cNvSpPr>
            <a:spLocks noGrp="1"/>
          </p:cNvSpPr>
          <p:nvPr>
            <p:ph type="sldNum" sz="quarter" idx="12"/>
          </p:nvPr>
        </p:nvSpPr>
        <p:spPr>
          <a:noFill/>
          <a:ln>
            <a:headEnd/>
            <a:tailEnd/>
          </a:ln>
        </p:spPr>
        <p:txBody>
          <a:bodyPr/>
          <a:lstStyle/>
          <a:p>
            <a:fld id="{3BCAAF38-E51B-5B48-AEAC-7578B0908444}" type="slidenum">
              <a:rPr lang="en-US" smtClean="0">
                <a:latin typeface="Times" pitchFamily="-1" charset="0"/>
              </a:rPr>
              <a:pPr/>
              <a:t>4</a:t>
            </a:fld>
            <a:endParaRPr lang="en-US" dirty="0" smtClean="0">
              <a:latin typeface="Times" pitchFamily="-1" charset="0"/>
            </a:endParaRPr>
          </a:p>
        </p:txBody>
      </p:sp>
      <p:sp>
        <p:nvSpPr>
          <p:cNvPr id="24" name="TextBox 2"/>
          <p:cNvSpPr txBox="1">
            <a:spLocks noChangeArrowheads="1"/>
          </p:cNvSpPr>
          <p:nvPr/>
        </p:nvSpPr>
        <p:spPr bwMode="auto">
          <a:xfrm>
            <a:off x="76200" y="685800"/>
            <a:ext cx="8458200" cy="553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 •  Slide Rules</a:t>
            </a:r>
            <a:r>
              <a:rPr lang="en-US" sz="2000" dirty="0" smtClean="0"/>
              <a:t> and other scale-comparison calculators.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</a:t>
            </a:r>
            <a:r>
              <a:rPr lang="en-US" sz="1800" dirty="0" smtClean="0"/>
              <a:t>Primarily used for multiplication/division.</a:t>
            </a:r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r>
              <a:rPr lang="en-US" dirty="0" smtClean="0"/>
              <a:t>•  </a:t>
            </a:r>
            <a:r>
              <a:rPr lang="en-US" dirty="0"/>
              <a:t>Planimeters and Integrators.</a:t>
            </a:r>
            <a:r>
              <a:rPr lang="en-US" sz="1600" dirty="0"/>
              <a:t> </a:t>
            </a:r>
            <a:endParaRPr lang="en-US" sz="1600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      </a:t>
            </a:r>
            <a:r>
              <a:rPr lang="en-US" sz="1800" dirty="0" smtClean="0"/>
              <a:t>Mechanical devices for measuring area 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      and more complicated line integrals</a:t>
            </a:r>
            <a:r>
              <a:rPr lang="en-US" sz="1600" dirty="0" smtClean="0"/>
              <a:t>.</a:t>
            </a:r>
            <a:endParaRPr lang="en-US" sz="1400" dirty="0" smtClean="0"/>
          </a:p>
          <a:p>
            <a:endParaRPr lang="en-US" sz="1400" dirty="0"/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dirty="0" smtClean="0"/>
              <a:t>•  Adding Machines and Digital Arithmetic. </a:t>
            </a:r>
          </a:p>
          <a:p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sz="1800" dirty="0" smtClean="0"/>
              <a:t>Most adept at addition and subtraction, but able 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      to perform multiplication by repeated addition.</a:t>
            </a:r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dirty="0" smtClean="0"/>
              <a:t>•  Graphical Methods:  Special Charts and Papers.</a:t>
            </a:r>
          </a:p>
          <a:p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sz="1800" i="1" dirty="0" smtClean="0"/>
              <a:t>e.g. </a:t>
            </a:r>
            <a:r>
              <a:rPr lang="en-US" sz="1800" dirty="0" smtClean="0"/>
              <a:t>Nomograms: special charts constructed 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      specifically to solve particular equations.</a:t>
            </a:r>
            <a:r>
              <a:rPr lang="en-US" dirty="0" smtClean="0"/>
              <a:t>      </a:t>
            </a:r>
            <a:endParaRPr lang="en-US" sz="2000" dirty="0"/>
          </a:p>
        </p:txBody>
      </p:sp>
      <p:pic>
        <p:nvPicPr>
          <p:cNvPr id="2" name="Picture 1" descr="320px-Sliderule.PickettN902T.ag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52400"/>
            <a:ext cx="2362200" cy="1328738"/>
          </a:xfrm>
          <a:prstGeom prst="rect">
            <a:avLst/>
          </a:prstGeom>
        </p:spPr>
      </p:pic>
      <p:pic>
        <p:nvPicPr>
          <p:cNvPr id="3" name="Picture 2" descr="inv-3053-08 108 KB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2" b="15173"/>
          <a:stretch/>
        </p:blipFill>
        <p:spPr>
          <a:xfrm>
            <a:off x="4191000" y="1573857"/>
            <a:ext cx="2819400" cy="1474143"/>
          </a:xfrm>
          <a:prstGeom prst="rect">
            <a:avLst/>
          </a:prstGeom>
        </p:spPr>
      </p:pic>
      <p:pic>
        <p:nvPicPr>
          <p:cNvPr id="4" name="Picture 3" descr="Screen Victor adding at Smithsonia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590800"/>
            <a:ext cx="2401482" cy="2057400"/>
          </a:xfrm>
          <a:prstGeom prst="rect">
            <a:avLst/>
          </a:prstGeom>
        </p:spPr>
      </p:pic>
      <p:pic>
        <p:nvPicPr>
          <p:cNvPr id="5" name="Picture 4" descr="Screen Ganapathy steam with label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4761104"/>
            <a:ext cx="2362200" cy="217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541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7772400" cy="533400"/>
          </a:xfrm>
        </p:spPr>
        <p:txBody>
          <a:bodyPr/>
          <a:lstStyle/>
          <a:p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Stability of Ships</a:t>
            </a:r>
          </a:p>
        </p:txBody>
      </p:sp>
      <p:sp>
        <p:nvSpPr>
          <p:cNvPr id="30723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>
            <a:headEnd/>
            <a:tailEnd/>
          </a:ln>
        </p:spPr>
        <p:txBody>
          <a:bodyPr/>
          <a:lstStyle/>
          <a:p>
            <a:fld id="{4F1356B2-6415-204D-9588-B67A1E77A21C}" type="slidenum">
              <a:rPr lang="en-US" smtClean="0">
                <a:latin typeface="Times" pitchFamily="-1" charset="0"/>
              </a:rPr>
              <a:pPr/>
              <a:t>40</a:t>
            </a:fld>
            <a:endParaRPr lang="en-US" dirty="0" smtClean="0">
              <a:latin typeface="Times" pitchFamily="-1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1371600"/>
            <a:ext cx="8153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When a ship tilts over, the </a:t>
            </a:r>
            <a:r>
              <a:rPr lang="en-US" sz="2000" dirty="0" smtClean="0">
                <a:solidFill>
                  <a:srgbClr val="0000FF"/>
                </a:solidFill>
              </a:rPr>
              <a:t>Center of Buoyancy </a:t>
            </a:r>
            <a:r>
              <a:rPr lang="en-US" sz="2000" dirty="0" smtClean="0">
                <a:solidFill>
                  <a:srgbClr val="FF0000"/>
                </a:solidFill>
              </a:rPr>
              <a:t>(C of B) moves over creating a </a:t>
            </a:r>
            <a:r>
              <a:rPr lang="en-US" sz="2000" dirty="0" smtClean="0">
                <a:solidFill>
                  <a:srgbClr val="FF6600"/>
                </a:solidFill>
              </a:rPr>
              <a:t>Restoring Moment </a:t>
            </a:r>
            <a:r>
              <a:rPr lang="en-US" sz="2000" dirty="0" smtClean="0">
                <a:solidFill>
                  <a:srgbClr val="FF0000"/>
                </a:solidFill>
              </a:rPr>
              <a:t>that is proportional to the distance the C of B has moved, 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   which is the length of the </a:t>
            </a:r>
            <a:r>
              <a:rPr lang="en-US" sz="2000" dirty="0" smtClean="0">
                <a:solidFill>
                  <a:srgbClr val="FF6600"/>
                </a:solidFill>
              </a:rPr>
              <a:t>Restoring Moment Arm</a:t>
            </a:r>
            <a:r>
              <a:rPr lang="en-US" sz="2000" dirty="0" smtClean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3" name="Picture 2" descr="Screen Buoyancy restoring ar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492514"/>
            <a:ext cx="5943600" cy="33864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5997714"/>
            <a:ext cx="891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Calculation of the restoring moment requires finding the center of gravity of the displaced volume –– a job for Amsler integrators.  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663714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Demand for Amsler Integrators ballooned in the early 1880’s when naval architects began to calculate the stability of the ships they were designing.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92268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5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457200"/>
          </a:xfrm>
        </p:spPr>
        <p:txBody>
          <a:bodyPr/>
          <a:lstStyle/>
          <a:p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Calculation of the Centroid Location</a:t>
            </a:r>
          </a:p>
        </p:txBody>
      </p:sp>
      <p:sp>
        <p:nvSpPr>
          <p:cNvPr id="26636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>
            <a:headEnd/>
            <a:tailEnd/>
          </a:ln>
        </p:spPr>
        <p:txBody>
          <a:bodyPr/>
          <a:lstStyle/>
          <a:p>
            <a:fld id="{359F3A43-41B8-DE45-8529-641A2CC5B47D}" type="slidenum">
              <a:rPr lang="en-US" smtClean="0">
                <a:latin typeface="Times" pitchFamily="-1" charset="0"/>
              </a:rPr>
              <a:pPr/>
              <a:t>41</a:t>
            </a:fld>
            <a:endParaRPr lang="en-US" dirty="0" smtClean="0">
              <a:latin typeface="Times" pitchFamily="-1" charset="0"/>
            </a:endParaRPr>
          </a:p>
        </p:txBody>
      </p:sp>
      <p:pic>
        <p:nvPicPr>
          <p:cNvPr id="26637" name="Picture 3" descr="06_005.jpg"/>
          <p:cNvPicPr>
            <a:picLocks noChangeAspect="1"/>
          </p:cNvPicPr>
          <p:nvPr/>
        </p:nvPicPr>
        <p:blipFill rotWithShape="1">
          <a:blip r:embed="rId3"/>
          <a:srcRect l="-1" t="2396" r="65746" b="31129"/>
          <a:stretch/>
        </p:blipFill>
        <p:spPr bwMode="auto">
          <a:xfrm>
            <a:off x="2285999" y="990600"/>
            <a:ext cx="5350403" cy="4745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6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1752015"/>
              </p:ext>
            </p:extLst>
          </p:nvPr>
        </p:nvGraphicFramePr>
        <p:xfrm>
          <a:off x="4619625" y="5376862"/>
          <a:ext cx="1841346" cy="1328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992" name="Equation" r:id="rId4" imgW="774700" imgH="558800" progId="Equation.DSMT4">
                  <p:embed/>
                </p:oleObj>
              </mc:Choice>
              <mc:Fallback>
                <p:oleObj name="Equation" r:id="rId4" imgW="774700" imgH="558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9625" y="5376862"/>
                        <a:ext cx="1841346" cy="132873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0086276"/>
              </p:ext>
            </p:extLst>
          </p:nvPr>
        </p:nvGraphicFramePr>
        <p:xfrm>
          <a:off x="354012" y="2251074"/>
          <a:ext cx="1709871" cy="1254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993" name="Equation" r:id="rId6" imgW="762000" imgH="558800" progId="Equation.DSMT4">
                  <p:embed/>
                </p:oleObj>
              </mc:Choice>
              <mc:Fallback>
                <p:oleObj name="Equation" r:id="rId6" imgW="762000" imgH="558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012" y="2251074"/>
                        <a:ext cx="1709871" cy="12541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8" name="TextBox 11"/>
          <p:cNvSpPr txBox="1">
            <a:spLocks noChangeArrowheads="1"/>
          </p:cNvSpPr>
          <p:nvPr/>
        </p:nvSpPr>
        <p:spPr bwMode="auto">
          <a:xfrm>
            <a:off x="0" y="6519863"/>
            <a:ext cx="17827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000090"/>
                </a:solidFill>
              </a:rPr>
              <a:t>(Hibbeler, Fig. 6-5)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4419600" y="3429000"/>
            <a:ext cx="228600" cy="228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imes" charset="0"/>
            </a:endParaRPr>
          </a:p>
        </p:txBody>
      </p:sp>
      <p:cxnSp>
        <p:nvCxnSpPr>
          <p:cNvPr id="4" name="Straight Arrow Connector 3"/>
          <p:cNvCxnSpPr>
            <a:endCxn id="2" idx="1"/>
          </p:cNvCxnSpPr>
          <p:nvPr/>
        </p:nvCxnSpPr>
        <p:spPr bwMode="auto">
          <a:xfrm>
            <a:off x="2895600" y="3505200"/>
            <a:ext cx="1524000" cy="381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125646"/>
              </p:ext>
            </p:extLst>
          </p:nvPr>
        </p:nvGraphicFramePr>
        <p:xfrm>
          <a:off x="3581400" y="3121661"/>
          <a:ext cx="304800" cy="396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994" name="Equation" r:id="rId8" imgW="127000" imgH="165100" progId="Equation.DSMT4">
                  <p:embed/>
                </p:oleObj>
              </mc:Choice>
              <mc:Fallback>
                <p:oleObj name="Equation" r:id="rId8" imgW="1270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581400" y="3121661"/>
                        <a:ext cx="304800" cy="3962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267200" y="3048000"/>
            <a:ext cx="5383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 smtClean="0">
                <a:solidFill>
                  <a:srgbClr val="0000FF"/>
                </a:solidFill>
              </a:rPr>
              <a:t>dA</a:t>
            </a:r>
            <a:endParaRPr lang="en-US" sz="2000" i="1" dirty="0">
              <a:solidFill>
                <a:srgbClr val="0000FF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 bwMode="auto">
          <a:xfrm flipV="1">
            <a:off x="4572000" y="3657600"/>
            <a:ext cx="0" cy="13716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8000"/>
            </a:solidFill>
            <a:prstDash val="solid"/>
            <a:round/>
            <a:headEnd type="arrow"/>
            <a:tailEnd type="arrow"/>
          </a:ln>
          <a:effectLst/>
        </p:spPr>
      </p:cxnSp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0102403"/>
              </p:ext>
            </p:extLst>
          </p:nvPr>
        </p:nvGraphicFramePr>
        <p:xfrm>
          <a:off x="4648200" y="3916363"/>
          <a:ext cx="304800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995" name="Equation" r:id="rId10" imgW="127000" imgH="203200" progId="Equation.DSMT4">
                  <p:embed/>
                </p:oleObj>
              </mc:Choice>
              <mc:Fallback>
                <p:oleObj name="Equation" r:id="rId10" imgW="1270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648200" y="3916363"/>
                        <a:ext cx="304800" cy="488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85800" y="533400"/>
            <a:ext cx="80890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We need two separate calculations:  one for </a:t>
            </a:r>
            <a:r>
              <a:rPr lang="en-US" sz="2000" i="1" dirty="0" smtClean="0"/>
              <a:t>x</a:t>
            </a:r>
            <a:r>
              <a:rPr lang="en-US" sz="2000" dirty="0" smtClean="0"/>
              <a:t> location and one for </a:t>
            </a:r>
            <a:r>
              <a:rPr lang="en-US" sz="2000" i="1" dirty="0" smtClean="0"/>
              <a:t>y</a:t>
            </a:r>
            <a:r>
              <a:rPr lang="en-US" sz="2000" dirty="0" smtClean="0"/>
              <a:t> location.</a:t>
            </a:r>
            <a:endParaRPr lang="en-US" sz="2000" dirty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7235515"/>
              </p:ext>
            </p:extLst>
          </p:nvPr>
        </p:nvGraphicFramePr>
        <p:xfrm>
          <a:off x="7086600" y="3733800"/>
          <a:ext cx="1120942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996" name="Equation" r:id="rId12" imgW="546100" imgH="241300" progId="Equation.DSMT4">
                  <p:embed/>
                </p:oleObj>
              </mc:Choice>
              <mc:Fallback>
                <p:oleObj name="Equation" r:id="rId12" imgW="546100" imgH="241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086600" y="3733800"/>
                        <a:ext cx="1120942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553200" y="3352800"/>
            <a:ext cx="402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or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56401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4" name="Picture 3" descr="06_005.jpg"/>
          <p:cNvPicPr>
            <a:picLocks noChangeAspect="1"/>
          </p:cNvPicPr>
          <p:nvPr/>
        </p:nvPicPr>
        <p:blipFill>
          <a:blip r:embed="rId3"/>
          <a:srcRect l="65536" t="2396" b="31129"/>
          <a:stretch>
            <a:fillRect/>
          </a:stretch>
        </p:blipFill>
        <p:spPr bwMode="auto">
          <a:xfrm>
            <a:off x="4953000" y="512920"/>
            <a:ext cx="4111625" cy="362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5" name="Title 1"/>
          <p:cNvSpPr>
            <a:spLocks noGrp="1"/>
          </p:cNvSpPr>
          <p:nvPr>
            <p:ph type="title"/>
          </p:nvPr>
        </p:nvSpPr>
        <p:spPr>
          <a:xfrm>
            <a:off x="762000" y="60325"/>
            <a:ext cx="7391400" cy="457200"/>
          </a:xfrm>
        </p:spPr>
        <p:txBody>
          <a:bodyPr/>
          <a:lstStyle/>
          <a:p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Calculation of the Centroid Location</a:t>
            </a:r>
          </a:p>
        </p:txBody>
      </p:sp>
      <p:sp>
        <p:nvSpPr>
          <p:cNvPr id="26636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>
            <a:headEnd/>
            <a:tailEnd/>
          </a:ln>
        </p:spPr>
        <p:txBody>
          <a:bodyPr/>
          <a:lstStyle/>
          <a:p>
            <a:fld id="{359F3A43-41B8-DE45-8529-641A2CC5B47D}" type="slidenum">
              <a:rPr lang="en-US" smtClean="0">
                <a:latin typeface="Times" pitchFamily="-1" charset="0"/>
              </a:rPr>
              <a:pPr/>
              <a:t>42</a:t>
            </a:fld>
            <a:endParaRPr lang="en-US" dirty="0" smtClean="0">
              <a:latin typeface="Times" pitchFamily="-1" charset="0"/>
            </a:endParaRPr>
          </a:p>
        </p:txBody>
      </p:sp>
      <p:pic>
        <p:nvPicPr>
          <p:cNvPr id="26637" name="Picture 3" descr="06_005.jpg"/>
          <p:cNvPicPr>
            <a:picLocks noChangeAspect="1"/>
          </p:cNvPicPr>
          <p:nvPr/>
        </p:nvPicPr>
        <p:blipFill rotWithShape="1">
          <a:blip r:embed="rId3"/>
          <a:srcRect l="34127" t="2396" r="36174" b="31129"/>
          <a:stretch/>
        </p:blipFill>
        <p:spPr bwMode="auto">
          <a:xfrm>
            <a:off x="381000" y="457200"/>
            <a:ext cx="3547872" cy="3629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6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8676272"/>
              </p:ext>
            </p:extLst>
          </p:nvPr>
        </p:nvGraphicFramePr>
        <p:xfrm>
          <a:off x="6553200" y="4003675"/>
          <a:ext cx="1381125" cy="110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412" name="Equation" r:id="rId4" imgW="749300" imgH="596900" progId="Equation.DSMT4">
                  <p:embed/>
                </p:oleObj>
              </mc:Choice>
              <mc:Fallback>
                <p:oleObj name="Equation" r:id="rId4" imgW="749300" imgH="596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4003675"/>
                        <a:ext cx="1381125" cy="1101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2985694"/>
              </p:ext>
            </p:extLst>
          </p:nvPr>
        </p:nvGraphicFramePr>
        <p:xfrm>
          <a:off x="1905000" y="3886200"/>
          <a:ext cx="1358900" cy="110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413" name="Equation" r:id="rId6" imgW="736600" imgH="596900" progId="Equation.DSMT4">
                  <p:embed/>
                </p:oleObj>
              </mc:Choice>
              <mc:Fallback>
                <p:oleObj name="Equation" r:id="rId6" imgW="736600" imgH="596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3886200"/>
                        <a:ext cx="1358900" cy="1101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8" name="TextBox 11"/>
          <p:cNvSpPr txBox="1">
            <a:spLocks noChangeArrowheads="1"/>
          </p:cNvSpPr>
          <p:nvPr/>
        </p:nvSpPr>
        <p:spPr bwMode="auto">
          <a:xfrm>
            <a:off x="0" y="6519863"/>
            <a:ext cx="17827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000090"/>
                </a:solidFill>
              </a:rPr>
              <a:t>(Hibbeler, Fig. 6-5)</a:t>
            </a:r>
          </a:p>
        </p:txBody>
      </p:sp>
      <p:graphicFrame>
        <p:nvGraphicFramePr>
          <p:cNvPr id="2662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6797570"/>
              </p:ext>
            </p:extLst>
          </p:nvPr>
        </p:nvGraphicFramePr>
        <p:xfrm>
          <a:off x="228600" y="3886200"/>
          <a:ext cx="1174750" cy="354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414" name="Equation" r:id="rId8" imgW="673100" imgH="203200" progId="Equation.DSMT4">
                  <p:embed/>
                </p:oleObj>
              </mc:Choice>
              <mc:Fallback>
                <p:oleObj name="Equation" r:id="rId8" imgW="6731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886200"/>
                        <a:ext cx="1174750" cy="354013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6640" name="Straight Arrow Connector 10"/>
          <p:cNvCxnSpPr>
            <a:cxnSpLocks noChangeShapeType="1"/>
            <a:stCxn id="26629" idx="0"/>
          </p:cNvCxnSpPr>
          <p:nvPr/>
        </p:nvCxnSpPr>
        <p:spPr bwMode="auto">
          <a:xfrm flipV="1">
            <a:off x="5768975" y="2438400"/>
            <a:ext cx="327025" cy="1447800"/>
          </a:xfrm>
          <a:prstGeom prst="straightConnector1">
            <a:avLst/>
          </a:prstGeom>
          <a:noFill/>
          <a:ln w="28575" cmpd="sng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26641" name="Straight Arrow Connector 13"/>
          <p:cNvCxnSpPr>
            <a:cxnSpLocks noChangeShapeType="1"/>
          </p:cNvCxnSpPr>
          <p:nvPr/>
        </p:nvCxnSpPr>
        <p:spPr bwMode="auto">
          <a:xfrm flipV="1">
            <a:off x="1143000" y="3276600"/>
            <a:ext cx="685800" cy="609600"/>
          </a:xfrm>
          <a:prstGeom prst="straightConnector1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</p:spPr>
      </p:cxnSp>
      <p:graphicFrame>
        <p:nvGraphicFramePr>
          <p:cNvPr id="2662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4587546"/>
              </p:ext>
            </p:extLst>
          </p:nvPr>
        </p:nvGraphicFramePr>
        <p:xfrm>
          <a:off x="5181600" y="3886200"/>
          <a:ext cx="1174750" cy="354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415" name="Equation" r:id="rId10" imgW="673100" imgH="203200" progId="Equation.DSMT4">
                  <p:embed/>
                </p:oleObj>
              </mc:Choice>
              <mc:Fallback>
                <p:oleObj name="Equation" r:id="rId10" imgW="6731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3886200"/>
                        <a:ext cx="1174750" cy="354013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43" name="TextBox 3"/>
          <p:cNvSpPr txBox="1">
            <a:spLocks noChangeArrowheads="1"/>
          </p:cNvSpPr>
          <p:nvPr/>
        </p:nvSpPr>
        <p:spPr bwMode="auto">
          <a:xfrm>
            <a:off x="38100" y="4900303"/>
            <a:ext cx="24857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First Moment of Area:</a:t>
            </a:r>
            <a:endParaRPr lang="en-US" sz="2400" dirty="0"/>
          </a:p>
        </p:txBody>
      </p:sp>
      <p:graphicFrame>
        <p:nvGraphicFramePr>
          <p:cNvPr id="2663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1939007"/>
              </p:ext>
            </p:extLst>
          </p:nvPr>
        </p:nvGraphicFramePr>
        <p:xfrm>
          <a:off x="304800" y="5205103"/>
          <a:ext cx="4267200" cy="7734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416" name="Equation" r:id="rId12" imgW="2171700" imgH="393700" progId="Equation.DSMT4">
                  <p:embed/>
                </p:oleObj>
              </mc:Choice>
              <mc:Fallback>
                <p:oleObj name="Equation" r:id="rId12" imgW="21717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5205103"/>
                        <a:ext cx="4267200" cy="77342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9114171"/>
              </p:ext>
            </p:extLst>
          </p:nvPr>
        </p:nvGraphicFramePr>
        <p:xfrm>
          <a:off x="4876800" y="5182552"/>
          <a:ext cx="4198937" cy="761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417" name="Equation" r:id="rId14" imgW="2171700" imgH="393700" progId="Equation.DSMT4">
                  <p:embed/>
                </p:oleObj>
              </mc:Choice>
              <mc:Fallback>
                <p:oleObj name="Equation" r:id="rId14" imgW="21717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5182552"/>
                        <a:ext cx="4198937" cy="76104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45" name="TextBox 18"/>
          <p:cNvSpPr txBox="1">
            <a:spLocks noChangeArrowheads="1"/>
          </p:cNvSpPr>
          <p:nvPr/>
        </p:nvSpPr>
        <p:spPr bwMode="auto">
          <a:xfrm>
            <a:off x="2133600" y="533400"/>
            <a:ext cx="838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To get </a:t>
            </a:r>
          </a:p>
        </p:txBody>
      </p:sp>
      <p:graphicFrame>
        <p:nvGraphicFramePr>
          <p:cNvPr id="2663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1263641"/>
              </p:ext>
            </p:extLst>
          </p:nvPr>
        </p:nvGraphicFramePr>
        <p:xfrm>
          <a:off x="7620000" y="579438"/>
          <a:ext cx="304800" cy="334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418" name="Equation" r:id="rId16" imgW="127000" imgH="139700" progId="Equation.DSMT4">
                  <p:embed/>
                </p:oleObj>
              </mc:Choice>
              <mc:Fallback>
                <p:oleObj name="Equation" r:id="rId16" imgW="127000" imgH="139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0" y="579438"/>
                        <a:ext cx="304800" cy="334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47" name="Rectangle 23"/>
          <p:cNvSpPr>
            <a:spLocks noChangeArrowheads="1"/>
          </p:cNvSpPr>
          <p:nvPr/>
        </p:nvSpPr>
        <p:spPr bwMode="auto">
          <a:xfrm>
            <a:off x="4876800" y="3429000"/>
            <a:ext cx="3810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cxnSp>
        <p:nvCxnSpPr>
          <p:cNvPr id="26648" name="Straight Connector 25"/>
          <p:cNvCxnSpPr>
            <a:cxnSpLocks noChangeShapeType="1"/>
          </p:cNvCxnSpPr>
          <p:nvPr/>
        </p:nvCxnSpPr>
        <p:spPr bwMode="auto">
          <a:xfrm>
            <a:off x="4724400" y="685801"/>
            <a:ext cx="0" cy="5943599"/>
          </a:xfrm>
          <a:prstGeom prst="line">
            <a:avLst/>
          </a:prstGeom>
          <a:noFill/>
          <a:ln w="38100" cap="flat" cmpd="sng" algn="ctr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649" name="TextBox 26"/>
          <p:cNvSpPr txBox="1">
            <a:spLocks noChangeArrowheads="1"/>
          </p:cNvSpPr>
          <p:nvPr/>
        </p:nvSpPr>
        <p:spPr bwMode="auto">
          <a:xfrm>
            <a:off x="6858000" y="533400"/>
            <a:ext cx="838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To get </a:t>
            </a:r>
          </a:p>
        </p:txBody>
      </p:sp>
      <p:graphicFrame>
        <p:nvGraphicFramePr>
          <p:cNvPr id="2663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2645864"/>
              </p:ext>
            </p:extLst>
          </p:nvPr>
        </p:nvGraphicFramePr>
        <p:xfrm>
          <a:off x="2895600" y="579438"/>
          <a:ext cx="304800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419" name="Equation" r:id="rId18" imgW="127000" imgH="177800" progId="Equation.DSMT4">
                  <p:embed/>
                </p:oleObj>
              </mc:Choice>
              <mc:Fallback>
                <p:oleObj name="Equation" r:id="rId18" imgW="127000" imgH="177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579438"/>
                        <a:ext cx="304800" cy="425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8342335"/>
              </p:ext>
            </p:extLst>
          </p:nvPr>
        </p:nvGraphicFramePr>
        <p:xfrm>
          <a:off x="2057400" y="6054725"/>
          <a:ext cx="889000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420" name="Equation" r:id="rId20" imgW="482600" imgH="393700" progId="Equation.DSMT4">
                  <p:embed/>
                </p:oleObj>
              </mc:Choice>
              <mc:Fallback>
                <p:oleObj name="Equation" r:id="rId20" imgW="4826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6054725"/>
                        <a:ext cx="889000" cy="727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9499680"/>
              </p:ext>
            </p:extLst>
          </p:nvPr>
        </p:nvGraphicFramePr>
        <p:xfrm>
          <a:off x="6629400" y="6008688"/>
          <a:ext cx="889000" cy="773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421" name="Equation" r:id="rId22" imgW="482600" imgH="419100" progId="Equation.DSMT4">
                  <p:embed/>
                </p:oleObj>
              </mc:Choice>
              <mc:Fallback>
                <p:oleObj name="Equation" r:id="rId22" imgW="4826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6008688"/>
                        <a:ext cx="889000" cy="773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886200" y="3352801"/>
            <a:ext cx="3672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x</a:t>
            </a:r>
            <a:endParaRPr lang="en-US" sz="2000" i="1" dirty="0"/>
          </a:p>
        </p:txBody>
      </p:sp>
      <p:graphicFrame>
        <p:nvGraphicFramePr>
          <p:cNvPr id="25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5542905"/>
              </p:ext>
            </p:extLst>
          </p:nvPr>
        </p:nvGraphicFramePr>
        <p:xfrm>
          <a:off x="7086600" y="60325"/>
          <a:ext cx="852488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422" name="Equation" r:id="rId24" imgW="355600" imgH="228600" progId="Equation.DSMT4">
                  <p:embed/>
                </p:oleObj>
              </mc:Choice>
              <mc:Fallback>
                <p:oleObj name="Equation" r:id="rId24" imgW="3556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60325"/>
                        <a:ext cx="852488" cy="549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2475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r>
              <a:rPr lang="en-US" dirty="0" smtClean="0"/>
              <a:t>To find the Center of an Arbitrary Shape</a:t>
            </a:r>
            <a:br>
              <a:rPr lang="en-US" dirty="0" smtClean="0"/>
            </a:br>
            <a:r>
              <a:rPr lang="en-US" dirty="0" smtClean="0"/>
              <a:t>by Integrating around the Perimeter.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3F00BF-1E43-4A43-BCC4-2CF72D0F87A8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" y="867251"/>
            <a:ext cx="5729153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/>
              <a:t>•  Find the Area: </a:t>
            </a:r>
            <a:r>
              <a:rPr lang="en-US" sz="2400" i="1" dirty="0" smtClean="0"/>
              <a:t>A</a:t>
            </a:r>
            <a:r>
              <a:rPr lang="en-US" sz="2400" dirty="0" smtClean="0"/>
              <a:t>   (as with a planimeter).</a:t>
            </a:r>
            <a:endParaRPr lang="en-US" sz="2400" i="1" dirty="0" smtClean="0"/>
          </a:p>
          <a:p>
            <a:pPr>
              <a:lnSpc>
                <a:spcPct val="150000"/>
              </a:lnSpc>
            </a:pPr>
            <a:r>
              <a:rPr lang="en-US" sz="2400" dirty="0" smtClean="0"/>
              <a:t>•  Find the first moment about the horizontal: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•  Find the first moment about the vertical:</a:t>
            </a:r>
            <a:endParaRPr lang="en-US" sz="2400" i="1" baseline="-25000" dirty="0" smtClean="0"/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7765067"/>
              </p:ext>
            </p:extLst>
          </p:nvPr>
        </p:nvGraphicFramePr>
        <p:xfrm>
          <a:off x="8153400" y="1828800"/>
          <a:ext cx="889000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970" name="Equation" r:id="rId3" imgW="482600" imgH="393700" progId="Equation.DSMT4">
                  <p:embed/>
                </p:oleObj>
              </mc:Choice>
              <mc:Fallback>
                <p:oleObj name="Equation" r:id="rId3" imgW="4826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3400" y="1828800"/>
                        <a:ext cx="889000" cy="727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1315897"/>
              </p:ext>
            </p:extLst>
          </p:nvPr>
        </p:nvGraphicFramePr>
        <p:xfrm>
          <a:off x="8077200" y="990600"/>
          <a:ext cx="889000" cy="773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971" name="Equation" r:id="rId5" imgW="482600" imgH="419100" progId="Equation.DSMT4">
                  <p:embed/>
                </p:oleObj>
              </mc:Choice>
              <mc:Fallback>
                <p:oleObj name="Equation" r:id="rId5" imgW="4826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7200" y="990600"/>
                        <a:ext cx="889000" cy="773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Screen 1st moment circui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7192" y="3320177"/>
            <a:ext cx="6964408" cy="3537823"/>
          </a:xfrm>
          <a:prstGeom prst="rect">
            <a:avLst/>
          </a:prstGeom>
        </p:spPr>
      </p:pic>
      <p:sp>
        <p:nvSpPr>
          <p:cNvPr id="9" name="Right Brace 8"/>
          <p:cNvSpPr/>
          <p:nvPr/>
        </p:nvSpPr>
        <p:spPr bwMode="auto">
          <a:xfrm>
            <a:off x="7696200" y="1066800"/>
            <a:ext cx="228600" cy="1676400"/>
          </a:xfrm>
          <a:prstGeom prst="rightBrace">
            <a:avLst>
              <a:gd name="adj1" fmla="val 32407"/>
              <a:gd name="adj2" fmla="val 50000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imes" charset="0"/>
            </a:endParaRPr>
          </a:p>
        </p:txBody>
      </p:sp>
      <p:graphicFrame>
        <p:nvGraphicFramePr>
          <p:cNvPr id="1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2794998"/>
              </p:ext>
            </p:extLst>
          </p:nvPr>
        </p:nvGraphicFramePr>
        <p:xfrm>
          <a:off x="5791200" y="1486881"/>
          <a:ext cx="1905000" cy="6888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972" name="Equation" r:id="rId8" imgW="914400" imgH="330200" progId="Equation.DSMT4">
                  <p:embed/>
                </p:oleObj>
              </mc:Choice>
              <mc:Fallback>
                <p:oleObj name="Equation" r:id="rId8" imgW="914400" imgH="330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1486881"/>
                        <a:ext cx="1905000" cy="68889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385377"/>
              </p:ext>
            </p:extLst>
          </p:nvPr>
        </p:nvGraphicFramePr>
        <p:xfrm>
          <a:off x="5426075" y="2057400"/>
          <a:ext cx="1889125" cy="6925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973" name="Equation" r:id="rId10" imgW="901700" imgH="330200" progId="Equation.DSMT4">
                  <p:embed/>
                </p:oleObj>
              </mc:Choice>
              <mc:Fallback>
                <p:oleObj name="Equation" r:id="rId10" imgW="901700" imgH="330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6075" y="2057400"/>
                        <a:ext cx="1889125" cy="69258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52400" y="3352800"/>
            <a:ext cx="29116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For Example, for </a:t>
            </a:r>
            <a:r>
              <a:rPr lang="en-US" sz="2400" i="1" dirty="0" err="1" smtClean="0"/>
              <a:t>Q</a:t>
            </a:r>
            <a:r>
              <a:rPr lang="en-US" sz="3200" i="1" baseline="-25000" dirty="0" err="1" smtClean="0"/>
              <a:t>x</a:t>
            </a:r>
            <a:r>
              <a:rPr lang="en-US" sz="3200" i="1" baseline="-25000" dirty="0" smtClean="0"/>
              <a:t> </a:t>
            </a:r>
            <a:r>
              <a:rPr lang="en-US" sz="2400" dirty="0" smtClean="0"/>
              <a:t>:</a:t>
            </a:r>
            <a:endParaRPr lang="en-US" sz="3600" i="1" baseline="-25000" dirty="0"/>
          </a:p>
        </p:txBody>
      </p:sp>
    </p:spTree>
    <p:extLst>
      <p:ext uri="{BB962C8B-B14F-4D97-AF65-F5344CB8AC3E}">
        <p14:creationId xmlns:p14="http://schemas.microsoft.com/office/powerpoint/2010/main" val="695808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/>
          <a:lstStyle/>
          <a:p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Sketch of Integrator Use.</a:t>
            </a:r>
          </a:p>
        </p:txBody>
      </p:sp>
      <p:sp>
        <p:nvSpPr>
          <p:cNvPr id="3277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>
            <a:headEnd/>
            <a:tailEnd/>
          </a:ln>
        </p:spPr>
        <p:txBody>
          <a:bodyPr/>
          <a:lstStyle/>
          <a:p>
            <a:fld id="{84BAB38C-3DF5-174B-BC9E-DB1748246808}" type="slidenum">
              <a:rPr lang="en-US" smtClean="0">
                <a:latin typeface="Times" pitchFamily="-1" charset="0"/>
              </a:rPr>
              <a:pPr/>
              <a:t>44</a:t>
            </a:fld>
            <a:endParaRPr lang="en-US" dirty="0" smtClean="0">
              <a:latin typeface="Times" pitchFamily="-1" charset="0"/>
            </a:endParaRPr>
          </a:p>
        </p:txBody>
      </p:sp>
      <p:pic>
        <p:nvPicPr>
          <p:cNvPr id="32772" name="Picture 3" descr="Screen A Reed ship Stability.png"/>
          <p:cNvPicPr>
            <a:picLocks noChangeAspect="1"/>
          </p:cNvPicPr>
          <p:nvPr/>
        </p:nvPicPr>
        <p:blipFill>
          <a:blip r:embed="rId2"/>
          <a:srcRect l="2957" t="1780" b="890"/>
          <a:stretch>
            <a:fillRect/>
          </a:stretch>
        </p:blipFill>
        <p:spPr bwMode="auto">
          <a:xfrm rot="5400000">
            <a:off x="1860548" y="-1162805"/>
            <a:ext cx="5341524" cy="889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TextBox 4"/>
          <p:cNvSpPr txBox="1">
            <a:spLocks noChangeArrowheads="1"/>
          </p:cNvSpPr>
          <p:nvPr/>
        </p:nvSpPr>
        <p:spPr bwMode="auto">
          <a:xfrm>
            <a:off x="228600" y="6411912"/>
            <a:ext cx="82343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90"/>
                </a:solidFill>
              </a:rPr>
              <a:t>A Treatise on the Stability of Ships,  by Sir Edward J. Reed, K.C.B., F.R.S., M.P., 1885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81200" y="5791200"/>
            <a:ext cx="1986241" cy="369332"/>
          </a:xfrm>
          <a:prstGeom prst="rect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Profiles of the stern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81800" y="5791200"/>
            <a:ext cx="1980029" cy="369332"/>
          </a:xfrm>
          <a:prstGeom prst="rect">
            <a:avLst/>
          </a:prstGeom>
          <a:noFill/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8000"/>
                </a:solidFill>
              </a:rPr>
              <a:t>Profiles of the Bow</a:t>
            </a:r>
            <a:endParaRPr lang="en-US" sz="1800" dirty="0">
              <a:solidFill>
                <a:srgbClr val="008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rot="10800000">
            <a:off x="6248400" y="5029199"/>
            <a:ext cx="914400" cy="7620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rot="5400000" flipH="1" flipV="1">
            <a:off x="3238500" y="4991100"/>
            <a:ext cx="838200" cy="7620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362264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Biles II fig. 44.png"/>
          <p:cNvPicPr>
            <a:picLocks noChangeAspect="1"/>
          </p:cNvPicPr>
          <p:nvPr/>
        </p:nvPicPr>
        <p:blipFill rotWithShape="1">
          <a:blip r:embed="rId2"/>
          <a:srcRect l="4183" t="5332" r="4354" b="-3"/>
          <a:stretch/>
        </p:blipFill>
        <p:spPr>
          <a:xfrm>
            <a:off x="76200" y="76200"/>
            <a:ext cx="4107287" cy="6781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3F00BF-1E43-4A43-BCC4-2CF72D0F87A8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pic>
        <p:nvPicPr>
          <p:cNvPr id="5" name="Picture 4" descr="Screen Biles II fig. 47.png"/>
          <p:cNvPicPr>
            <a:picLocks noChangeAspect="1"/>
          </p:cNvPicPr>
          <p:nvPr/>
        </p:nvPicPr>
        <p:blipFill rotWithShape="1">
          <a:blip r:embed="rId3"/>
          <a:srcRect l="3044" r="4671"/>
          <a:stretch/>
        </p:blipFill>
        <p:spPr>
          <a:xfrm>
            <a:off x="3523488" y="3571291"/>
            <a:ext cx="5620512" cy="24485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5400"/>
            <a:ext cx="5943600" cy="584200"/>
          </a:xfrm>
        </p:spPr>
        <p:txBody>
          <a:bodyPr/>
          <a:lstStyle/>
          <a:p>
            <a:r>
              <a:rPr lang="en-US" dirty="0" smtClean="0">
                <a:solidFill>
                  <a:srgbClr val="008000"/>
                </a:solidFill>
              </a:rPr>
              <a:t>Determination of Curves of Stability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4267199" y="6172200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0090"/>
                </a:solidFill>
              </a:rPr>
              <a:t>(J.H. </a:t>
            </a:r>
            <a:r>
              <a:rPr lang="en-US" sz="1800" dirty="0" err="1" smtClean="0">
                <a:solidFill>
                  <a:srgbClr val="000090"/>
                </a:solidFill>
              </a:rPr>
              <a:t>Biles</a:t>
            </a:r>
            <a:r>
              <a:rPr lang="en-US" sz="1800" dirty="0" smtClean="0">
                <a:solidFill>
                  <a:srgbClr val="000090"/>
                </a:solidFill>
              </a:rPr>
              <a:t>, The Design and Construction of Ships, </a:t>
            </a:r>
          </a:p>
          <a:p>
            <a:pPr algn="ctr"/>
            <a:r>
              <a:rPr lang="en-US" sz="1800" dirty="0" smtClean="0">
                <a:solidFill>
                  <a:srgbClr val="000090"/>
                </a:solidFill>
              </a:rPr>
              <a:t>2</a:t>
            </a:r>
            <a:r>
              <a:rPr lang="en-US" sz="1800" baseline="30000" dirty="0" smtClean="0">
                <a:solidFill>
                  <a:srgbClr val="000090"/>
                </a:solidFill>
              </a:rPr>
              <a:t>nd</a:t>
            </a:r>
            <a:r>
              <a:rPr lang="en-US" sz="1800" dirty="0" smtClean="0">
                <a:solidFill>
                  <a:srgbClr val="000090"/>
                </a:solidFill>
              </a:rPr>
              <a:t> Edition, 1923, Part IV. Stability, Chapter 5)</a:t>
            </a:r>
            <a:endParaRPr lang="en-US" sz="1800" dirty="0">
              <a:solidFill>
                <a:srgbClr val="00009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52800" y="762000"/>
            <a:ext cx="563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Calculation of Restoring Moment </a:t>
            </a:r>
            <a:r>
              <a:rPr lang="en-US" sz="2000" dirty="0"/>
              <a:t>A</a:t>
            </a:r>
            <a:r>
              <a:rPr lang="en-US" sz="2000" dirty="0" smtClean="0"/>
              <a:t>rm is repeated for different angles of heel and different water levels.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2845676" y="4182070"/>
            <a:ext cx="914401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Moment</a:t>
            </a:r>
          </a:p>
          <a:p>
            <a:pPr algn="ctr"/>
            <a:r>
              <a:rPr lang="en-US" sz="1600" dirty="0" smtClean="0"/>
              <a:t>Arm</a:t>
            </a:r>
          </a:p>
          <a:p>
            <a:pPr algn="ctr"/>
            <a:endParaRPr lang="en-US" sz="1600" dirty="0" smtClean="0"/>
          </a:p>
          <a:p>
            <a:pPr algn="ctr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81921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-l1600-1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" t="12656" r="49" b="12927"/>
          <a:stretch/>
        </p:blipFill>
        <p:spPr>
          <a:xfrm>
            <a:off x="259080" y="3276600"/>
            <a:ext cx="6217920" cy="320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/>
          <a:lstStyle/>
          <a:p>
            <a:r>
              <a:rPr lang="en-US" dirty="0" smtClean="0">
                <a:solidFill>
                  <a:srgbClr val="800080"/>
                </a:solidFill>
              </a:rPr>
              <a:t>Related Instruments that were not covered.</a:t>
            </a:r>
            <a:endParaRPr lang="en-US" dirty="0">
              <a:solidFill>
                <a:srgbClr val="80008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7C52B4-FE5D-7C40-92A8-56580650A380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35594" y="4038600"/>
            <a:ext cx="26084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Stanley</a:t>
            </a:r>
          </a:p>
          <a:p>
            <a:pPr algn="ctr"/>
            <a:r>
              <a:rPr lang="en-US" dirty="0" smtClean="0"/>
              <a:t>Harmonic Analyzer</a:t>
            </a:r>
            <a:endParaRPr lang="en-US" dirty="0"/>
          </a:p>
        </p:txBody>
      </p:sp>
      <p:pic>
        <p:nvPicPr>
          <p:cNvPr id="5" name="Picture 4" descr="Integraph_1915 Coradi catalog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0299"/>
          <a:stretch/>
        </p:blipFill>
        <p:spPr>
          <a:xfrm>
            <a:off x="2212496" y="533400"/>
            <a:ext cx="6909978" cy="23957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914400"/>
            <a:ext cx="22785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Coradi Integraph</a:t>
            </a:r>
          </a:p>
          <a:p>
            <a:pPr algn="ctr"/>
            <a:r>
              <a:rPr lang="en-US" sz="2000" dirty="0" smtClean="0"/>
              <a:t>1915 Catalog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10000" y="2743200"/>
            <a:ext cx="4196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Draws the integral of a curve as it is traced.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6705600" y="5105400"/>
            <a:ext cx="2285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Gives the Fourier components of an</a:t>
            </a:r>
          </a:p>
          <a:p>
            <a:pPr algn="ctr"/>
            <a:r>
              <a:rPr lang="en-US" sz="2000" dirty="0" smtClean="0"/>
              <a:t>arbitrary function.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52400" y="6488668"/>
            <a:ext cx="7287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90"/>
                </a:solidFill>
              </a:rPr>
              <a:t>(Image from the working instructions for the Harmonic </a:t>
            </a:r>
            <a:r>
              <a:rPr lang="en-US" sz="1800" dirty="0" err="1" smtClean="0">
                <a:solidFill>
                  <a:srgbClr val="000090"/>
                </a:solidFill>
              </a:rPr>
              <a:t>Analyser</a:t>
            </a:r>
            <a:r>
              <a:rPr lang="en-US" sz="1800" dirty="0" smtClean="0">
                <a:solidFill>
                  <a:srgbClr val="000090"/>
                </a:solidFill>
              </a:rPr>
              <a:t> by Stanley)</a:t>
            </a:r>
            <a:endParaRPr lang="en-US" sz="1800" dirty="0">
              <a:solidFill>
                <a:srgbClr val="00009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152400" y="3161187"/>
            <a:ext cx="89154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4862734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Day 2  Conclusions: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7C52B4-FE5D-7C40-92A8-56580650A380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1143000"/>
            <a:ext cx="83058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66738" indent="-566738"/>
            <a:r>
              <a:rPr lang="en-US" dirty="0" smtClean="0"/>
              <a:t>•  The operation of the basic planimeter is easy to learn.</a:t>
            </a:r>
          </a:p>
          <a:p>
            <a:pPr marL="566738" indent="-566738"/>
            <a:endParaRPr lang="en-US" dirty="0"/>
          </a:p>
          <a:p>
            <a:pPr marL="566738" indent="-566738"/>
            <a:r>
              <a:rPr lang="en-US" dirty="0" smtClean="0"/>
              <a:t>•  The math is not overwhelming, but takes time to absorb.</a:t>
            </a:r>
          </a:p>
          <a:p>
            <a:pPr marL="566738" indent="-566738"/>
            <a:endParaRPr lang="en-US" dirty="0"/>
          </a:p>
          <a:p>
            <a:pPr marL="566738" indent="-566738"/>
            <a:r>
              <a:rPr lang="en-US" dirty="0" smtClean="0"/>
              <a:t>•  The explanation of the square-root planimeter is as difficult to absorb, and time consuming, as that for the basic polar planimeter.</a:t>
            </a:r>
          </a:p>
          <a:p>
            <a:pPr marL="566738" indent="-566738"/>
            <a:endParaRPr lang="en-US" dirty="0" smtClean="0"/>
          </a:p>
          <a:p>
            <a:pPr marL="566738" indent="-566738"/>
            <a:r>
              <a:rPr lang="en-US" dirty="0" smtClean="0"/>
              <a:t>•  The hands-on project of calibrating an advanced planimeter was engaging.</a:t>
            </a:r>
            <a:endParaRPr lang="en-US" dirty="0"/>
          </a:p>
          <a:p>
            <a:pPr marL="566738" indent="-566738"/>
            <a:endParaRPr lang="en-US" dirty="0"/>
          </a:p>
          <a:p>
            <a:pPr marL="566738" indent="-566738"/>
            <a:r>
              <a:rPr lang="en-US" dirty="0" smtClean="0"/>
              <a:t>•  In one morning it was difficult to get past planimeters to cover integrators.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5002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2364"/>
            <a:ext cx="7772400" cy="520900"/>
          </a:xfrm>
        </p:spPr>
        <p:txBody>
          <a:bodyPr/>
          <a:lstStyle/>
          <a:p>
            <a:r>
              <a:rPr lang="en-US" dirty="0" smtClean="0">
                <a:solidFill>
                  <a:srgbClr val="3366FF"/>
                </a:solidFill>
              </a:rPr>
              <a:t>Day 3: Mechanical Calculations 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7C52B4-FE5D-7C40-92A8-56580650A380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" y="1600200"/>
            <a:ext cx="381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90"/>
                </a:solidFill>
              </a:rPr>
              <a:t>Smithsonian, National Museum of American History </a:t>
            </a:r>
          </a:p>
          <a:p>
            <a:r>
              <a:rPr lang="en-US" sz="1800" dirty="0" smtClean="0">
                <a:solidFill>
                  <a:srgbClr val="000090"/>
                </a:solidFill>
              </a:rPr>
              <a:t>https</a:t>
            </a:r>
            <a:r>
              <a:rPr lang="en-US" sz="1800" dirty="0">
                <a:solidFill>
                  <a:srgbClr val="000090"/>
                </a:solidFill>
              </a:rPr>
              <a:t>://</a:t>
            </a:r>
            <a:r>
              <a:rPr lang="en-US" sz="1800" dirty="0" err="1">
                <a:solidFill>
                  <a:srgbClr val="000090"/>
                </a:solidFill>
              </a:rPr>
              <a:t>ids.si.edu</a:t>
            </a:r>
            <a:r>
              <a:rPr lang="en-US" sz="1800" dirty="0">
                <a:solidFill>
                  <a:srgbClr val="000090"/>
                </a:solidFill>
              </a:rPr>
              <a:t>/ids/</a:t>
            </a:r>
            <a:r>
              <a:rPr lang="en-US" sz="1800" dirty="0" err="1">
                <a:solidFill>
                  <a:srgbClr val="000090"/>
                </a:solidFill>
              </a:rPr>
              <a:t>deliveryService?id</a:t>
            </a:r>
            <a:r>
              <a:rPr lang="en-US" sz="1800" dirty="0">
                <a:solidFill>
                  <a:srgbClr val="000090"/>
                </a:solidFill>
              </a:rPr>
              <a:t>=NMAH-84-14632</a:t>
            </a:r>
          </a:p>
        </p:txBody>
      </p:sp>
      <p:pic>
        <p:nvPicPr>
          <p:cNvPr id="5" name="Picture 4" descr="Smithsonian abacus for the blind smal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8" t="22491" r="11842" b="11167"/>
          <a:stretch/>
        </p:blipFill>
        <p:spPr>
          <a:xfrm>
            <a:off x="4191000" y="762000"/>
            <a:ext cx="3928820" cy="2286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685800"/>
            <a:ext cx="3612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Beginning with the Abacus: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3124200"/>
            <a:ext cx="6613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There is, of course, a website with a Virtual </a:t>
            </a:r>
            <a:r>
              <a:rPr lang="en-US" dirty="0" smtClean="0"/>
              <a:t>Abacus:</a:t>
            </a:r>
            <a:endParaRPr lang="en-US" dirty="0"/>
          </a:p>
        </p:txBody>
      </p:sp>
      <p:pic>
        <p:nvPicPr>
          <p:cNvPr id="8" name="Picture 7" descr="Screen virtual abacus 86429753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567738"/>
            <a:ext cx="8229600" cy="32902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80285" y="6488668"/>
            <a:ext cx="3484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0090"/>
                </a:solidFill>
              </a:rPr>
              <a:t>http://</a:t>
            </a:r>
            <a:r>
              <a:rPr lang="en-US" sz="1800" dirty="0" err="1">
                <a:solidFill>
                  <a:srgbClr val="000090"/>
                </a:solidFill>
              </a:rPr>
              <a:t>www.alcula.com</a:t>
            </a:r>
            <a:r>
              <a:rPr lang="en-US" sz="1800" dirty="0">
                <a:solidFill>
                  <a:srgbClr val="000090"/>
                </a:solidFill>
              </a:rPr>
              <a:t>/</a:t>
            </a:r>
            <a:r>
              <a:rPr lang="en-US" sz="1800" dirty="0" err="1">
                <a:solidFill>
                  <a:srgbClr val="000090"/>
                </a:solidFill>
              </a:rPr>
              <a:t>soroban.php</a:t>
            </a:r>
            <a:endParaRPr lang="en-US" sz="18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0164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2988"/>
            <a:ext cx="7772400" cy="536388"/>
          </a:xfrm>
        </p:spPr>
        <p:txBody>
          <a:bodyPr/>
          <a:lstStyle/>
          <a:p>
            <a:r>
              <a:rPr lang="en-US" dirty="0" smtClean="0"/>
              <a:t>Napier’s Bones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7C52B4-FE5D-7C40-92A8-56580650A380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pic>
        <p:nvPicPr>
          <p:cNvPr id="4" name="Picture 3" descr="05153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8" b="1"/>
          <a:stretch/>
        </p:blipFill>
        <p:spPr>
          <a:xfrm>
            <a:off x="1899692" y="838200"/>
            <a:ext cx="5567908" cy="5105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600" y="6211669"/>
            <a:ext cx="72921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90"/>
                </a:solidFill>
              </a:rPr>
              <a:t>photograph shown on:</a:t>
            </a:r>
          </a:p>
          <a:p>
            <a:r>
              <a:rPr lang="en-US" sz="1800" dirty="0" smtClean="0">
                <a:solidFill>
                  <a:srgbClr val="000090"/>
                </a:solidFill>
              </a:rPr>
              <a:t>https://</a:t>
            </a:r>
            <a:r>
              <a:rPr lang="en-US" sz="1800" dirty="0" err="1" smtClean="0">
                <a:solidFill>
                  <a:srgbClr val="000090"/>
                </a:solidFill>
              </a:rPr>
              <a:t>www.rainbowresource.com</a:t>
            </a:r>
            <a:r>
              <a:rPr lang="en-US" sz="1800" dirty="0" smtClean="0">
                <a:solidFill>
                  <a:srgbClr val="000090"/>
                </a:solidFill>
              </a:rPr>
              <a:t>/product/0516536/</a:t>
            </a:r>
            <a:r>
              <a:rPr lang="en-US" sz="1800" dirty="0" err="1" smtClean="0">
                <a:solidFill>
                  <a:srgbClr val="000090"/>
                </a:solidFill>
              </a:rPr>
              <a:t>Napiers</a:t>
            </a:r>
            <a:r>
              <a:rPr lang="en-US" sz="1800" dirty="0" smtClean="0">
                <a:solidFill>
                  <a:srgbClr val="000090"/>
                </a:solidFill>
              </a:rPr>
              <a:t>-Bones-</a:t>
            </a:r>
            <a:r>
              <a:rPr lang="en-US" sz="1800" dirty="0" err="1" smtClean="0">
                <a:solidFill>
                  <a:srgbClr val="000090"/>
                </a:solidFill>
              </a:rPr>
              <a:t>Set.html</a:t>
            </a:r>
            <a:endParaRPr lang="en-US" sz="1800" dirty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51147" y="438090"/>
            <a:ext cx="1659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Invented 1617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898980" y="5867400"/>
            <a:ext cx="7406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Basically a multiplication table written on separate, movable columns.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65402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"/>
            <a:ext cx="7772400" cy="342900"/>
          </a:xfrm>
        </p:spPr>
        <p:txBody>
          <a:bodyPr/>
          <a:lstStyle/>
          <a:p>
            <a:r>
              <a:rPr lang="en-US" dirty="0" smtClean="0"/>
              <a:t>Historical Perspective is Important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7C52B4-FE5D-7C40-92A8-56580650A380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381000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6600"/>
                </a:solidFill>
                <a:ea typeface="ＭＳ Ｐゴシック" pitchFamily="-1" charset="-128"/>
                <a:cs typeface="ＭＳ Ｐゴシック" pitchFamily="-1" charset="-128"/>
              </a:rPr>
              <a:t>Calculations were crucial to engineering and commerce long before convenient electronic calculations were possible.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905000" y="5867400"/>
            <a:ext cx="2230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Timeline Figure</a:t>
            </a:r>
            <a:endParaRPr lang="en-US" i="1" dirty="0"/>
          </a:p>
        </p:txBody>
      </p:sp>
      <p:pic>
        <p:nvPicPr>
          <p:cNvPr id="6" name="Picture 5" descr="Screen Intro timeline as of 8-20-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86111"/>
            <a:ext cx="8686800" cy="569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37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427658 x 6 red and gre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685800"/>
            <a:ext cx="2460324" cy="11451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7338"/>
            <a:ext cx="6324600" cy="609600"/>
          </a:xfrm>
        </p:spPr>
        <p:txBody>
          <a:bodyPr/>
          <a:lstStyle/>
          <a:p>
            <a:r>
              <a:rPr lang="en-US" dirty="0" smtClean="0"/>
              <a:t>Multiplication with Napier’s Rods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3F00BF-1E43-4A43-BCC4-2CF72D0F87A8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pic>
        <p:nvPicPr>
          <p:cNvPr id="4" name="Picture 3" descr="Screen 427658 x 64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612822"/>
            <a:ext cx="2743200" cy="1187778"/>
          </a:xfrm>
          <a:prstGeom prst="rect">
            <a:avLst/>
          </a:prstGeom>
        </p:spPr>
      </p:pic>
      <p:pic>
        <p:nvPicPr>
          <p:cNvPr id="5" name="Picture 4" descr="Screen bones for 427658 x 64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010342"/>
            <a:ext cx="3429000" cy="4857058"/>
          </a:xfrm>
          <a:prstGeom prst="rect">
            <a:avLst/>
          </a:prstGeom>
        </p:spPr>
      </p:pic>
      <p:pic>
        <p:nvPicPr>
          <p:cNvPr id="6" name="Picture 5" descr="Screen numerals for 427658 x 64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756484"/>
            <a:ext cx="4267200" cy="1796716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 bwMode="auto">
          <a:xfrm flipH="1">
            <a:off x="4419600" y="5029200"/>
            <a:ext cx="3810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flipH="1">
            <a:off x="5410200" y="5486400"/>
            <a:ext cx="152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4800600" y="5029200"/>
            <a:ext cx="609600" cy="4572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 flipH="1">
            <a:off x="4038600" y="5410200"/>
            <a:ext cx="7620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 flipH="1">
            <a:off x="5410200" y="3200400"/>
            <a:ext cx="152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flipH="1">
            <a:off x="4800600" y="3200400"/>
            <a:ext cx="609600" cy="22098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flipH="1">
            <a:off x="3581400" y="5867400"/>
            <a:ext cx="12954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 flipH="1">
            <a:off x="5410200" y="4114800"/>
            <a:ext cx="152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 flipV="1">
            <a:off x="4876800" y="4114800"/>
            <a:ext cx="533400" cy="17526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5181600" y="1295400"/>
            <a:ext cx="8382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flipH="1" flipV="1">
            <a:off x="4724400" y="914400"/>
            <a:ext cx="457200" cy="381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4343400" y="914400"/>
            <a:ext cx="381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152400" y="3352800"/>
            <a:ext cx="480060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7" name="Picture 26" descr="Screen Shot 2020-09-01 at 2.09.23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761948"/>
            <a:ext cx="3678108" cy="128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94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Index Colum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031" y="152400"/>
            <a:ext cx="581468" cy="65976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2514600" cy="762000"/>
          </a:xfrm>
        </p:spPr>
        <p:txBody>
          <a:bodyPr/>
          <a:lstStyle/>
          <a:p>
            <a:r>
              <a:rPr lang="en-US" dirty="0" smtClean="0"/>
              <a:t>Genaille-Lucas Rulers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3F00BF-1E43-4A43-BCC4-2CF72D0F87A8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pic>
        <p:nvPicPr>
          <p:cNvPr id="4" name="Picture 3" descr="Screen Column 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362" y="152400"/>
            <a:ext cx="570238" cy="6612461"/>
          </a:xfrm>
          <a:prstGeom prst="rect">
            <a:avLst/>
          </a:prstGeom>
        </p:spPr>
      </p:pic>
      <p:pic>
        <p:nvPicPr>
          <p:cNvPr id="5" name="Picture 4" descr="Screen Column 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666" y="152400"/>
            <a:ext cx="574656" cy="6591300"/>
          </a:xfrm>
          <a:prstGeom prst="rect">
            <a:avLst/>
          </a:prstGeom>
        </p:spPr>
      </p:pic>
      <p:pic>
        <p:nvPicPr>
          <p:cNvPr id="6" name="Picture 5" descr="Screen Column 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458" y="158750"/>
            <a:ext cx="584455" cy="6572250"/>
          </a:xfrm>
          <a:prstGeom prst="rect">
            <a:avLst/>
          </a:prstGeom>
        </p:spPr>
      </p:pic>
      <p:pic>
        <p:nvPicPr>
          <p:cNvPr id="7" name="Picture 6" descr="Screen Column 6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534" y="152400"/>
            <a:ext cx="580402" cy="6591300"/>
          </a:xfrm>
          <a:prstGeom prst="rect">
            <a:avLst/>
          </a:prstGeom>
        </p:spPr>
      </p:pic>
      <p:pic>
        <p:nvPicPr>
          <p:cNvPr id="8" name="Picture 7" descr="Screen Column 5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251" y="139700"/>
            <a:ext cx="569014" cy="6604000"/>
          </a:xfrm>
          <a:prstGeom prst="rect">
            <a:avLst/>
          </a:prstGeom>
        </p:spPr>
      </p:pic>
      <p:pic>
        <p:nvPicPr>
          <p:cNvPr id="9" name="Picture 8" descr="Screen Column 8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152400"/>
            <a:ext cx="574367" cy="66167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3276600" y="2514600"/>
            <a:ext cx="3943350" cy="838200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6985000" y="2520950"/>
            <a:ext cx="152400" cy="152400"/>
          </a:xfrm>
          <a:prstGeom prst="ellipse">
            <a:avLst/>
          </a:prstGeom>
          <a:noFill/>
          <a:ln w="28575" cap="flat" cmpd="sng" algn="ctr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6413500" y="3086100"/>
            <a:ext cx="152400" cy="152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5854700" y="2933700"/>
            <a:ext cx="152400" cy="152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5289550" y="2940050"/>
            <a:ext cx="152400" cy="152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737100" y="3086100"/>
            <a:ext cx="152400" cy="152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4203700" y="2667000"/>
            <a:ext cx="152400" cy="152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3638550" y="2813050"/>
            <a:ext cx="152400" cy="152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91400" y="1257300"/>
            <a:ext cx="1600200" cy="923330"/>
          </a:xfrm>
          <a:prstGeom prst="rect">
            <a:avLst/>
          </a:prstGeom>
          <a:noFill/>
          <a:ln w="19050" cmpd="sng">
            <a:solidFill>
              <a:srgbClr val="80008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800080"/>
                </a:solidFill>
              </a:rPr>
              <a:t>Start with top digit in the far right column.</a:t>
            </a:r>
            <a:endParaRPr lang="en-US" sz="1800" dirty="0">
              <a:solidFill>
                <a:srgbClr val="80008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 flipH="1">
            <a:off x="7264400" y="2184400"/>
            <a:ext cx="381000" cy="304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80008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7391400" y="28956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</a:rPr>
              <a:t>Follow triangles to the left.</a:t>
            </a:r>
            <a:endParaRPr lang="en-US" sz="1800" dirty="0">
              <a:solidFill>
                <a:srgbClr val="FF00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 flipH="1">
            <a:off x="6769100" y="2667000"/>
            <a:ext cx="203200" cy="2667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609600" y="1066800"/>
            <a:ext cx="2072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For Multiplication</a:t>
            </a:r>
            <a:endParaRPr lang="en-US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38100" y="3962400"/>
            <a:ext cx="3314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Invented 1891 by Henri Genaille, a French railway engineer, in response to a problem posed by mathematician </a:t>
            </a:r>
            <a:r>
              <a:rPr lang="en-US" sz="1800" dirty="0" err="1" smtClean="0"/>
              <a:t>Édouard</a:t>
            </a:r>
            <a:r>
              <a:rPr lang="en-US" sz="1800" dirty="0" smtClean="0"/>
              <a:t> Lucas.</a:t>
            </a:r>
            <a:endParaRPr lang="en-US" sz="1800" dirty="0"/>
          </a:p>
        </p:txBody>
      </p:sp>
      <p:cxnSp>
        <p:nvCxnSpPr>
          <p:cNvPr id="29" name="Straight Arrow Connector 28"/>
          <p:cNvCxnSpPr/>
          <p:nvPr/>
        </p:nvCxnSpPr>
        <p:spPr bwMode="auto">
          <a:xfrm flipH="1" flipV="1">
            <a:off x="6083300" y="3009900"/>
            <a:ext cx="317500" cy="1524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38100" y="5921970"/>
            <a:ext cx="24532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90"/>
                </a:solidFill>
              </a:rPr>
              <a:t>Wikipedia, 2018,</a:t>
            </a:r>
          </a:p>
          <a:p>
            <a:r>
              <a:rPr lang="en-US" sz="1800" dirty="0" smtClean="0">
                <a:solidFill>
                  <a:srgbClr val="000090"/>
                </a:solidFill>
              </a:rPr>
              <a:t>“</a:t>
            </a:r>
            <a:r>
              <a:rPr lang="en-US" sz="1800" dirty="0" err="1" smtClean="0">
                <a:solidFill>
                  <a:srgbClr val="000090"/>
                </a:solidFill>
              </a:rPr>
              <a:t>Genaille</a:t>
            </a:r>
            <a:r>
              <a:rPr lang="en-US" sz="1800" dirty="0" smtClean="0">
                <a:solidFill>
                  <a:srgbClr val="000090"/>
                </a:solidFill>
              </a:rPr>
              <a:t>-Lucas rulers”,</a:t>
            </a:r>
          </a:p>
          <a:p>
            <a:r>
              <a:rPr lang="en-US" sz="1800" dirty="0" smtClean="0">
                <a:solidFill>
                  <a:srgbClr val="000090"/>
                </a:solidFill>
              </a:rPr>
              <a:t>Author: </a:t>
            </a:r>
            <a:r>
              <a:rPr lang="en-US" sz="1800" dirty="0" err="1" smtClean="0">
                <a:solidFill>
                  <a:srgbClr val="000090"/>
                </a:solidFill>
              </a:rPr>
              <a:t>Worrydream</a:t>
            </a:r>
            <a:r>
              <a:rPr lang="en-US" sz="1800" dirty="0" smtClean="0">
                <a:solidFill>
                  <a:srgbClr val="000090"/>
                </a:solidFill>
              </a:rPr>
              <a:t>.</a:t>
            </a:r>
            <a:endParaRPr lang="en-US" sz="1800" dirty="0">
              <a:solidFill>
                <a:srgbClr val="00009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4800" y="1600200"/>
            <a:ext cx="23431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spc="100" dirty="0" smtClean="0">
                <a:solidFill>
                  <a:srgbClr val="008000"/>
                </a:solidFill>
                <a:latin typeface="Avenir Book"/>
                <a:cs typeface="Avenir Book"/>
              </a:rPr>
              <a:t>427,658</a:t>
            </a:r>
          </a:p>
          <a:p>
            <a:pPr algn="r"/>
            <a:r>
              <a:rPr lang="en-US" sz="3200" spc="100" dirty="0" smtClean="0">
                <a:latin typeface="Symbol" charset="2"/>
                <a:cs typeface="Symbol" charset="2"/>
              </a:rPr>
              <a:t> </a:t>
            </a:r>
            <a:r>
              <a:rPr lang="en-US" sz="3200" u="sng" spc="100" dirty="0" smtClean="0">
                <a:latin typeface="Symbol" charset="2"/>
                <a:cs typeface="Symbol" charset="2"/>
              </a:rPr>
              <a:t>            ´ </a:t>
            </a:r>
            <a:r>
              <a:rPr lang="en-US" sz="3200" u="sng" spc="100" dirty="0" smtClean="0">
                <a:solidFill>
                  <a:srgbClr val="0000FF"/>
                </a:solidFill>
                <a:latin typeface="Avenir Book"/>
                <a:cs typeface="Avenir Book"/>
              </a:rPr>
              <a:t>6</a:t>
            </a:r>
          </a:p>
          <a:p>
            <a:pPr algn="r"/>
            <a:r>
              <a:rPr lang="en-US" sz="3200" spc="100" dirty="0" smtClean="0">
                <a:solidFill>
                  <a:srgbClr val="FF0000"/>
                </a:solidFill>
                <a:latin typeface="Avenir Book"/>
                <a:cs typeface="Avenir Book"/>
              </a:rPr>
              <a:t>2,565,948</a:t>
            </a:r>
            <a:endParaRPr lang="en-US" sz="3200" spc="1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3829050" y="152400"/>
            <a:ext cx="3333750" cy="304800"/>
          </a:xfrm>
          <a:prstGeom prst="rect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Times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 bwMode="auto">
          <a:xfrm flipV="1">
            <a:off x="2667000" y="457200"/>
            <a:ext cx="1143000" cy="13716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>
            <a:endCxn id="12" idx="1"/>
          </p:cNvCxnSpPr>
          <p:nvPr/>
        </p:nvCxnSpPr>
        <p:spPr bwMode="auto">
          <a:xfrm>
            <a:off x="2667000" y="2514600"/>
            <a:ext cx="609600" cy="4191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3" name="Straight Arrow Connector 62"/>
          <p:cNvCxnSpPr>
            <a:stCxn id="15" idx="2"/>
          </p:cNvCxnSpPr>
          <p:nvPr/>
        </p:nvCxnSpPr>
        <p:spPr bwMode="auto">
          <a:xfrm flipH="1" flipV="1">
            <a:off x="5513689" y="3004082"/>
            <a:ext cx="341011" cy="581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7" name="Straight Arrow Connector 66"/>
          <p:cNvCxnSpPr/>
          <p:nvPr/>
        </p:nvCxnSpPr>
        <p:spPr bwMode="auto">
          <a:xfrm flipH="1">
            <a:off x="4947528" y="3024482"/>
            <a:ext cx="337562" cy="13770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9" name="Straight Arrow Connector 68"/>
          <p:cNvCxnSpPr/>
          <p:nvPr/>
        </p:nvCxnSpPr>
        <p:spPr bwMode="auto">
          <a:xfrm flipH="1" flipV="1">
            <a:off x="4386468" y="2754166"/>
            <a:ext cx="332462" cy="37003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3" name="Straight Arrow Connector 72"/>
          <p:cNvCxnSpPr/>
          <p:nvPr/>
        </p:nvCxnSpPr>
        <p:spPr bwMode="auto">
          <a:xfrm flipH="1">
            <a:off x="3866212" y="2758500"/>
            <a:ext cx="337488" cy="11807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308447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2514600" cy="838200"/>
          </a:xfrm>
        </p:spPr>
        <p:txBody>
          <a:bodyPr/>
          <a:lstStyle/>
          <a:p>
            <a:r>
              <a:rPr lang="en-US" dirty="0" smtClean="0"/>
              <a:t>Genaille-Lucas Division Rulers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6200" y="6400800"/>
            <a:ext cx="381000" cy="381000"/>
          </a:xfrm>
        </p:spPr>
        <p:txBody>
          <a:bodyPr/>
          <a:lstStyle/>
          <a:p>
            <a:pPr>
              <a:defRPr/>
            </a:pPr>
            <a:fld id="{6A3F00BF-1E43-4A43-BCC4-2CF72D0F87A8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pic>
        <p:nvPicPr>
          <p:cNvPr id="4" name="Picture 3" descr="Sc division column Inde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334" y="0"/>
            <a:ext cx="767502" cy="6858000"/>
          </a:xfrm>
          <a:prstGeom prst="rect">
            <a:avLst/>
          </a:prstGeom>
        </p:spPr>
      </p:pic>
      <p:pic>
        <p:nvPicPr>
          <p:cNvPr id="5" name="Picture 4" descr="Sc division column 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636" y="0"/>
            <a:ext cx="767502" cy="6858000"/>
          </a:xfrm>
          <a:prstGeom prst="rect">
            <a:avLst/>
          </a:prstGeom>
        </p:spPr>
      </p:pic>
      <p:pic>
        <p:nvPicPr>
          <p:cNvPr id="6" name="Picture 5" descr="Sc division column 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287" y="0"/>
            <a:ext cx="767502" cy="6858000"/>
          </a:xfrm>
          <a:prstGeom prst="rect">
            <a:avLst/>
          </a:prstGeom>
        </p:spPr>
      </p:pic>
      <p:pic>
        <p:nvPicPr>
          <p:cNvPr id="7" name="Picture 6" descr="Sc division column 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436" y="0"/>
            <a:ext cx="777775" cy="6858000"/>
          </a:xfrm>
          <a:prstGeom prst="rect">
            <a:avLst/>
          </a:prstGeom>
        </p:spPr>
      </p:pic>
      <p:pic>
        <p:nvPicPr>
          <p:cNvPr id="8" name="Picture 7" descr="Sc division column 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533" y="0"/>
            <a:ext cx="767502" cy="6858000"/>
          </a:xfrm>
          <a:prstGeom prst="rect">
            <a:avLst/>
          </a:prstGeom>
        </p:spPr>
      </p:pic>
      <p:pic>
        <p:nvPicPr>
          <p:cNvPr id="9" name="Picture 8" descr="Sc division column 9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693" y="0"/>
            <a:ext cx="759941" cy="6858000"/>
          </a:xfrm>
          <a:prstGeom prst="rect">
            <a:avLst/>
          </a:prstGeom>
        </p:spPr>
      </p:pic>
      <p:pic>
        <p:nvPicPr>
          <p:cNvPr id="10" name="Picture 9" descr="Sc division column 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36" y="0"/>
            <a:ext cx="778476" cy="6858000"/>
          </a:xfrm>
          <a:prstGeom prst="rect">
            <a:avLst/>
          </a:prstGeom>
        </p:spPr>
      </p:pic>
      <p:pic>
        <p:nvPicPr>
          <p:cNvPr id="11" name="Picture 10" descr="Sc division column 8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488" y="0"/>
            <a:ext cx="761312" cy="6858000"/>
          </a:xfrm>
          <a:prstGeom prst="rect">
            <a:avLst/>
          </a:prstGeom>
        </p:spPr>
      </p:pic>
      <p:pic>
        <p:nvPicPr>
          <p:cNvPr id="12" name="Picture 11" descr="Sc division column remainder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956" y="0"/>
            <a:ext cx="783948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2446866" y="2438400"/>
            <a:ext cx="6544734" cy="872067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3174999" y="2421466"/>
            <a:ext cx="152400" cy="152400"/>
          </a:xfrm>
          <a:prstGeom prst="ellips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3894667" y="2709332"/>
            <a:ext cx="152400" cy="152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4614335" y="2556935"/>
            <a:ext cx="152400" cy="152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5334003" y="2997198"/>
            <a:ext cx="152400" cy="152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6079066" y="2844798"/>
            <a:ext cx="152400" cy="152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6824129" y="2861738"/>
            <a:ext cx="152400" cy="152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7560725" y="3005668"/>
            <a:ext cx="152400" cy="152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8280402" y="2412999"/>
            <a:ext cx="152400" cy="152400"/>
          </a:xfrm>
          <a:prstGeom prst="ellipse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7200" y="258187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00FF"/>
                </a:solidFill>
              </a:rPr>
              <a:t>Start with top digit in the far left column.</a:t>
            </a:r>
            <a:endParaRPr lang="en-US" sz="1800" dirty="0">
              <a:solidFill>
                <a:srgbClr val="0000FF"/>
              </a:solidFill>
            </a:endParaRPr>
          </a:p>
        </p:txBody>
      </p:sp>
      <p:cxnSp>
        <p:nvCxnSpPr>
          <p:cNvPr id="25" name="Straight Arrow Connector 24"/>
          <p:cNvCxnSpPr>
            <a:stCxn id="23" idx="3"/>
            <a:endCxn id="14" idx="2"/>
          </p:cNvCxnSpPr>
          <p:nvPr/>
        </p:nvCxnSpPr>
        <p:spPr bwMode="auto">
          <a:xfrm flipV="1">
            <a:off x="2057400" y="2497666"/>
            <a:ext cx="1117599" cy="54586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381000" y="3773269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</a:rPr>
              <a:t>Follow the lines to the right.</a:t>
            </a:r>
            <a:endParaRPr lang="en-US" sz="1800" dirty="0">
              <a:solidFill>
                <a:srgbClr val="FF0000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 bwMode="auto">
          <a:xfrm>
            <a:off x="3416300" y="2565400"/>
            <a:ext cx="431800" cy="2286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 flipV="1">
            <a:off x="4140200" y="2679700"/>
            <a:ext cx="419100" cy="889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304800" y="4470737"/>
            <a:ext cx="1904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6600"/>
                </a:solidFill>
              </a:rPr>
              <a:t>Final digit in the “R” column is the remainder.</a:t>
            </a: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8100" y="5638800"/>
            <a:ext cx="24532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000090"/>
                </a:solidFill>
              </a:rPr>
              <a:t>Wikipedia, 2018,</a:t>
            </a:r>
          </a:p>
          <a:p>
            <a:pPr algn="r"/>
            <a:r>
              <a:rPr lang="en-US" sz="1800" dirty="0" smtClean="0">
                <a:solidFill>
                  <a:srgbClr val="000090"/>
                </a:solidFill>
              </a:rPr>
              <a:t>“</a:t>
            </a:r>
            <a:r>
              <a:rPr lang="en-US" sz="1800" dirty="0" err="1" smtClean="0">
                <a:solidFill>
                  <a:srgbClr val="000090"/>
                </a:solidFill>
              </a:rPr>
              <a:t>Genaille</a:t>
            </a:r>
            <a:r>
              <a:rPr lang="en-US" sz="1800" dirty="0" smtClean="0">
                <a:solidFill>
                  <a:srgbClr val="000090"/>
                </a:solidFill>
              </a:rPr>
              <a:t>-Lucas rulers”,</a:t>
            </a:r>
          </a:p>
          <a:p>
            <a:pPr algn="r"/>
            <a:r>
              <a:rPr lang="en-US" sz="1800" dirty="0" smtClean="0">
                <a:solidFill>
                  <a:srgbClr val="000090"/>
                </a:solidFill>
              </a:rPr>
              <a:t>Author: </a:t>
            </a:r>
            <a:r>
              <a:rPr lang="en-US" sz="1800" dirty="0" err="1" smtClean="0">
                <a:solidFill>
                  <a:srgbClr val="000090"/>
                </a:solidFill>
              </a:rPr>
              <a:t>Staecker</a:t>
            </a:r>
            <a:r>
              <a:rPr lang="en-US" sz="1800" dirty="0" smtClean="0">
                <a:solidFill>
                  <a:srgbClr val="000090"/>
                </a:solidFill>
              </a:rPr>
              <a:t>.</a:t>
            </a:r>
            <a:endParaRPr lang="en-US" sz="1800" dirty="0">
              <a:solidFill>
                <a:srgbClr val="000090"/>
              </a:solidFill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3276600" y="42333"/>
            <a:ext cx="4953000" cy="262467"/>
          </a:xfrm>
          <a:prstGeom prst="rect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Times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 bwMode="auto">
          <a:xfrm>
            <a:off x="4800600" y="2667000"/>
            <a:ext cx="457200" cy="381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76200" y="1447800"/>
            <a:ext cx="21305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pc="100" dirty="0" smtClean="0">
                <a:solidFill>
                  <a:srgbClr val="FF0000"/>
                </a:solidFill>
                <a:latin typeface="Avenir Book"/>
                <a:cs typeface="Avenir Book"/>
              </a:rPr>
              <a:t>427,658</a:t>
            </a:r>
          </a:p>
          <a:p>
            <a:pPr algn="r"/>
            <a:r>
              <a:rPr lang="en-US" spc="100" dirty="0" smtClean="0">
                <a:solidFill>
                  <a:srgbClr val="0000FF"/>
                </a:solidFill>
                <a:latin typeface="Avenir Book"/>
                <a:cs typeface="Avenir Book"/>
              </a:rPr>
              <a:t>6</a:t>
            </a:r>
            <a:r>
              <a:rPr lang="en-US" spc="100" dirty="0" smtClean="0">
                <a:latin typeface="Avenir Book"/>
                <a:cs typeface="Avenir Book"/>
              </a:rPr>
              <a:t> ) </a:t>
            </a:r>
            <a:r>
              <a:rPr lang="en-US" spc="100" dirty="0" smtClean="0">
                <a:solidFill>
                  <a:srgbClr val="008000"/>
                </a:solidFill>
                <a:latin typeface="Avenir Book"/>
                <a:cs typeface="Avenir Book"/>
              </a:rPr>
              <a:t>2,565,948</a:t>
            </a:r>
            <a:endParaRPr lang="en-US" spc="100" dirty="0">
              <a:solidFill>
                <a:srgbClr val="008000"/>
              </a:solidFill>
              <a:latin typeface="Avenir Book"/>
              <a:cs typeface="Avenir Book"/>
            </a:endParaRPr>
          </a:p>
        </p:txBody>
      </p:sp>
      <p:cxnSp>
        <p:nvCxnSpPr>
          <p:cNvPr id="36" name="Straight Connector 35"/>
          <p:cNvCxnSpPr/>
          <p:nvPr/>
        </p:nvCxnSpPr>
        <p:spPr bwMode="auto">
          <a:xfrm flipV="1">
            <a:off x="480106" y="1892671"/>
            <a:ext cx="1674180" cy="1232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flipV="1">
            <a:off x="5562600" y="2971800"/>
            <a:ext cx="457200" cy="10608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>
            <a:off x="6324600" y="2925482"/>
            <a:ext cx="457200" cy="4631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>
            <a:off x="7010400" y="2971800"/>
            <a:ext cx="457200" cy="76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flipV="1">
            <a:off x="7772400" y="2667000"/>
            <a:ext cx="381000" cy="381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090910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r>
              <a:rPr lang="en-US" dirty="0" err="1" smtClean="0"/>
              <a:t>Troncet</a:t>
            </a:r>
            <a:r>
              <a:rPr lang="en-US" dirty="0" smtClean="0"/>
              <a:t> Type Adding Machines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7C52B4-FE5D-7C40-92A8-56580650A380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pic>
        <p:nvPicPr>
          <p:cNvPr id="4" name="Picture 3" descr="TroncetArithmographePate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1"/>
            <a:ext cx="6285265" cy="5105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9573" y="5867400"/>
            <a:ext cx="769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90"/>
                </a:solidFill>
              </a:rPr>
              <a:t>History of Computers and Computing, Calculating Tools, Gadgets, </a:t>
            </a:r>
            <a:r>
              <a:rPr lang="en-US" sz="1800" dirty="0" err="1" smtClean="0">
                <a:solidFill>
                  <a:srgbClr val="000090"/>
                </a:solidFill>
              </a:rPr>
              <a:t>Troncet</a:t>
            </a:r>
            <a:r>
              <a:rPr lang="en-US" sz="1800" dirty="0" smtClean="0">
                <a:solidFill>
                  <a:srgbClr val="000090"/>
                </a:solidFill>
              </a:rPr>
              <a:t> </a:t>
            </a:r>
          </a:p>
          <a:p>
            <a:r>
              <a:rPr lang="en-US" sz="1800" dirty="0" smtClean="0">
                <a:solidFill>
                  <a:srgbClr val="000090"/>
                </a:solidFill>
              </a:rPr>
              <a:t>https</a:t>
            </a:r>
            <a:r>
              <a:rPr lang="en-US" sz="1800" dirty="0">
                <a:solidFill>
                  <a:srgbClr val="000090"/>
                </a:solidFill>
              </a:rPr>
              <a:t>://history-</a:t>
            </a:r>
            <a:r>
              <a:rPr lang="en-US" sz="1800" dirty="0" err="1">
                <a:solidFill>
                  <a:srgbClr val="000090"/>
                </a:solidFill>
              </a:rPr>
              <a:t>computer.com</a:t>
            </a:r>
            <a:r>
              <a:rPr lang="en-US" sz="1800" dirty="0">
                <a:solidFill>
                  <a:srgbClr val="000090"/>
                </a:solidFill>
              </a:rPr>
              <a:t>/</a:t>
            </a:r>
            <a:r>
              <a:rPr lang="en-US" sz="1800" dirty="0" err="1">
                <a:solidFill>
                  <a:srgbClr val="000090"/>
                </a:solidFill>
              </a:rPr>
              <a:t>CalculatingTools</a:t>
            </a:r>
            <a:r>
              <a:rPr lang="en-US" sz="1800" dirty="0">
                <a:solidFill>
                  <a:srgbClr val="000090"/>
                </a:solidFill>
              </a:rPr>
              <a:t>/Gadgets/</a:t>
            </a:r>
            <a:r>
              <a:rPr lang="en-US" sz="1800" dirty="0" err="1">
                <a:solidFill>
                  <a:srgbClr val="000090"/>
                </a:solidFill>
              </a:rPr>
              <a:t>Troncet.html</a:t>
            </a:r>
            <a:endParaRPr lang="en-US" sz="1800" dirty="0">
              <a:solidFill>
                <a:srgbClr val="000090"/>
              </a:solidFill>
            </a:endParaRPr>
          </a:p>
        </p:txBody>
      </p:sp>
      <p:pic>
        <p:nvPicPr>
          <p:cNvPr id="6" name="Picture 5" descr="135px-Modern_Addiator Adrignol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100" y="838200"/>
            <a:ext cx="1628775" cy="5791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" y="6488668"/>
            <a:ext cx="6314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90"/>
                </a:solidFill>
              </a:rPr>
              <a:t>Wikipedia, 2019, Mechanical calculator, photograph by </a:t>
            </a:r>
            <a:r>
              <a:rPr lang="en-US" sz="1800" dirty="0" err="1" smtClean="0">
                <a:solidFill>
                  <a:srgbClr val="000090"/>
                </a:solidFill>
              </a:rPr>
              <a:t>Adrignola</a:t>
            </a:r>
            <a:r>
              <a:rPr lang="en-US" sz="1800" dirty="0" smtClean="0">
                <a:solidFill>
                  <a:srgbClr val="000090"/>
                </a:solidFill>
              </a:rPr>
              <a:t>.</a:t>
            </a:r>
            <a:endParaRPr lang="en-US" sz="18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7420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457200"/>
          </a:xfrm>
        </p:spPr>
        <p:txBody>
          <a:bodyPr/>
          <a:lstStyle/>
          <a:p>
            <a:r>
              <a:rPr lang="en-US" dirty="0" smtClean="0"/>
              <a:t>Early Elaborate Adding Machines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7C52B4-FE5D-7C40-92A8-56580650A380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pic>
        <p:nvPicPr>
          <p:cNvPr id="4" name="Picture 3" descr="HahnMachi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660" y="914400"/>
            <a:ext cx="3109340" cy="3194847"/>
          </a:xfrm>
          <a:prstGeom prst="rect">
            <a:avLst/>
          </a:prstGeom>
        </p:spPr>
      </p:pic>
      <p:pic>
        <p:nvPicPr>
          <p:cNvPr id="5" name="Picture 4" descr="640px-Pascaline-CnAM_823-1-IMG_1506-black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" t="15174" r="2238" b="15185"/>
          <a:stretch/>
        </p:blipFill>
        <p:spPr>
          <a:xfrm>
            <a:off x="411480" y="685800"/>
            <a:ext cx="4617720" cy="22463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2886670"/>
            <a:ext cx="38615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/>
              <a:t>Blaise</a:t>
            </a:r>
            <a:r>
              <a:rPr lang="en-US" sz="1800" dirty="0" smtClean="0"/>
              <a:t> Pascal’s machine (1652) </a:t>
            </a:r>
          </a:p>
          <a:p>
            <a:r>
              <a:rPr lang="en-US" sz="1800" dirty="0" err="1" smtClean="0"/>
              <a:t>Musée</a:t>
            </a:r>
            <a:r>
              <a:rPr lang="en-US" sz="1800" dirty="0" smtClean="0"/>
              <a:t> </a:t>
            </a:r>
            <a:r>
              <a:rPr lang="en-US" sz="1800" dirty="0"/>
              <a:t>des Arts et </a:t>
            </a:r>
            <a:r>
              <a:rPr lang="en-US" sz="1800" dirty="0" smtClean="0"/>
              <a:t>Métiers</a:t>
            </a:r>
          </a:p>
          <a:p>
            <a:r>
              <a:rPr lang="en-US" sz="1800" dirty="0" smtClean="0"/>
              <a:t>(Wikipedia 2020, photograph by Rama)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5934670"/>
            <a:ext cx="44037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Leibnitz Stepped Reckoner ~1697 (replica)</a:t>
            </a:r>
          </a:p>
          <a:p>
            <a:r>
              <a:rPr lang="en-US" sz="1800" dirty="0" err="1" smtClean="0"/>
              <a:t>Technische</a:t>
            </a:r>
            <a:r>
              <a:rPr lang="en-US" sz="1800" dirty="0" smtClean="0"/>
              <a:t> </a:t>
            </a:r>
            <a:r>
              <a:rPr lang="en-US" sz="1800" dirty="0" err="1" smtClean="0"/>
              <a:t>Sammlungen</a:t>
            </a:r>
            <a:r>
              <a:rPr lang="en-US" sz="1800" dirty="0" smtClean="0"/>
              <a:t> museum in Dresden</a:t>
            </a:r>
          </a:p>
          <a:p>
            <a:r>
              <a:rPr lang="en-US" sz="1800" dirty="0" smtClean="0"/>
              <a:t>(Wikipedia 2020, photograph by </a:t>
            </a:r>
            <a:r>
              <a:rPr lang="en-US" sz="1800" dirty="0" err="1" smtClean="0"/>
              <a:t>Kolossos</a:t>
            </a:r>
            <a:r>
              <a:rPr lang="en-US" sz="1800" dirty="0" smtClean="0"/>
              <a:t>)</a:t>
            </a:r>
            <a:endParaRPr lang="en-US" sz="1800" dirty="0"/>
          </a:p>
        </p:txBody>
      </p:sp>
      <p:pic>
        <p:nvPicPr>
          <p:cNvPr id="8" name="Picture 7" descr="640px-Leibnitzrechenmaschin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84" b="16469"/>
          <a:stretch/>
        </p:blipFill>
        <p:spPr>
          <a:xfrm>
            <a:off x="381000" y="3886200"/>
            <a:ext cx="4800600" cy="20755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4000" y="4191000"/>
            <a:ext cx="381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Phillip Hahn’s machine (1770’s)</a:t>
            </a:r>
          </a:p>
          <a:p>
            <a:r>
              <a:rPr lang="en-US" sz="1800" dirty="0" smtClean="0"/>
              <a:t>(made by Johann </a:t>
            </a:r>
            <a:r>
              <a:rPr lang="en-US" sz="1800" dirty="0" err="1" smtClean="0"/>
              <a:t>Christoph</a:t>
            </a:r>
            <a:r>
              <a:rPr lang="en-US" sz="1800" dirty="0" smtClean="0"/>
              <a:t> Schuster)</a:t>
            </a:r>
          </a:p>
          <a:p>
            <a:pPr marL="234950"/>
            <a:r>
              <a:rPr lang="en-US" sz="1800" dirty="0"/>
              <a:t>https://history-</a:t>
            </a:r>
            <a:r>
              <a:rPr lang="en-US" sz="1800" dirty="0" err="1"/>
              <a:t>computer.com</a:t>
            </a:r>
            <a:r>
              <a:rPr lang="en-US" sz="1800" dirty="0"/>
              <a:t>/</a:t>
            </a:r>
            <a:r>
              <a:rPr lang="en-US" sz="1800" dirty="0" err="1"/>
              <a:t>MechanicalCalculators</a:t>
            </a:r>
            <a:r>
              <a:rPr lang="en-US" sz="1800" dirty="0"/>
              <a:t>/18thCentury/</a:t>
            </a:r>
            <a:r>
              <a:rPr lang="en-US" sz="1800" dirty="0" err="1"/>
              <a:t>Hahn.html</a:t>
            </a:r>
            <a:r>
              <a:rPr lang="en-U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396787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homasPortrai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0"/>
          <a:stretch/>
        </p:blipFill>
        <p:spPr>
          <a:xfrm>
            <a:off x="5592397" y="1676400"/>
            <a:ext cx="3104280" cy="3733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0" y="37321"/>
            <a:ext cx="2971800" cy="419879"/>
          </a:xfrm>
        </p:spPr>
        <p:txBody>
          <a:bodyPr/>
          <a:lstStyle/>
          <a:p>
            <a:r>
              <a:rPr lang="en-US" dirty="0" err="1" smtClean="0"/>
              <a:t>Arithmometer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7C52B4-FE5D-7C40-92A8-56580650A380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pic>
        <p:nvPicPr>
          <p:cNvPr id="4" name="Picture 3" descr="Arithmometer_-_One_of_the_first_machines_with_unique_serial_numb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67" y="186505"/>
            <a:ext cx="4471833" cy="34710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90"/>
                </a:solidFill>
              </a:rPr>
              <a:t>(Wikipedia (2020) </a:t>
            </a:r>
            <a:r>
              <a:rPr lang="en-US" sz="1800" dirty="0" err="1" smtClean="0">
                <a:solidFill>
                  <a:srgbClr val="000090"/>
                </a:solidFill>
              </a:rPr>
              <a:t>Arithmometer</a:t>
            </a:r>
            <a:r>
              <a:rPr lang="en-US" sz="1800" dirty="0" smtClean="0">
                <a:solidFill>
                  <a:srgbClr val="000090"/>
                </a:solidFill>
              </a:rPr>
              <a:t>;  Author: </a:t>
            </a:r>
            <a:r>
              <a:rPr lang="en-US" sz="1800" dirty="0" err="1" smtClean="0">
                <a:solidFill>
                  <a:srgbClr val="000090"/>
                </a:solidFill>
              </a:rPr>
              <a:t>Ezrdr</a:t>
            </a:r>
            <a:r>
              <a:rPr lang="en-US" sz="1800" dirty="0" smtClean="0">
                <a:solidFill>
                  <a:srgbClr val="000090"/>
                </a:solidFill>
              </a:rPr>
              <a:t>)</a:t>
            </a:r>
            <a:endParaRPr lang="en-US" sz="1800" dirty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4676" y="3581400"/>
            <a:ext cx="39659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An </a:t>
            </a:r>
            <a:r>
              <a:rPr lang="en-US" sz="2000" dirty="0" err="1" smtClean="0"/>
              <a:t>Arithmometer</a:t>
            </a:r>
            <a:r>
              <a:rPr lang="en-US" sz="2000" dirty="0" smtClean="0"/>
              <a:t> built around 1863.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267677" y="5370493"/>
            <a:ext cx="38763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Charles-Xavier Thomas de Colmar</a:t>
            </a:r>
          </a:p>
          <a:p>
            <a:pPr algn="ctr"/>
            <a:r>
              <a:rPr lang="en-US" sz="1800" dirty="0" smtClean="0"/>
              <a:t>(1785 – 1870)</a:t>
            </a:r>
          </a:p>
          <a:p>
            <a:pPr algn="ctr"/>
            <a:r>
              <a:rPr lang="en-US" sz="1800" dirty="0" smtClean="0"/>
              <a:t>French Inventor and Entrepreneur.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82654" y="6273224"/>
            <a:ext cx="4038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000090"/>
                </a:solidFill>
              </a:rPr>
              <a:t>Portrait from:  </a:t>
            </a:r>
            <a:r>
              <a:rPr lang="en-US" sz="1600" dirty="0" smtClean="0">
                <a:solidFill>
                  <a:srgbClr val="000090"/>
                </a:solidFill>
                <a:hlinkClick r:id="rId4"/>
              </a:rPr>
              <a:t>https</a:t>
            </a:r>
            <a:r>
              <a:rPr lang="en-US" sz="1600" dirty="0">
                <a:solidFill>
                  <a:srgbClr val="000090"/>
                </a:solidFill>
                <a:hlinkClick r:id="rId4"/>
              </a:rPr>
              <a:t>://history-computer.com</a:t>
            </a:r>
            <a:r>
              <a:rPr lang="en-US" sz="1600" dirty="0" smtClean="0">
                <a:solidFill>
                  <a:srgbClr val="000090"/>
                </a:solidFill>
                <a:hlinkClick r:id="rId4"/>
              </a:rPr>
              <a:t>/</a:t>
            </a:r>
            <a:endParaRPr lang="en-US" sz="1600" dirty="0" smtClean="0">
              <a:solidFill>
                <a:srgbClr val="000090"/>
              </a:solidFill>
            </a:endParaRPr>
          </a:p>
          <a:p>
            <a:pPr algn="r"/>
            <a:r>
              <a:rPr lang="en-US" sz="1600" dirty="0" smtClean="0">
                <a:solidFill>
                  <a:srgbClr val="000090"/>
                </a:solidFill>
              </a:rPr>
              <a:t>MechanicalCalculators</a:t>
            </a:r>
            <a:r>
              <a:rPr lang="en-US" sz="1600" dirty="0">
                <a:solidFill>
                  <a:srgbClr val="000090"/>
                </a:solidFill>
              </a:rPr>
              <a:t>/19Century.html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86400" y="457200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The first mass-produced mechanical calculator.</a:t>
            </a:r>
          </a:p>
          <a:p>
            <a:pPr algn="ctr"/>
            <a:r>
              <a:rPr lang="en-US" sz="1800" dirty="0" smtClean="0"/>
              <a:t>(Introduced 1821,  commercialized from 1852.)</a:t>
            </a:r>
            <a:endParaRPr lang="en-US" sz="1800" dirty="0"/>
          </a:p>
        </p:txBody>
      </p:sp>
      <p:pic>
        <p:nvPicPr>
          <p:cNvPr id="11" name="Picture 10" descr="Cylindre_de_Leibniz_animé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4038600"/>
            <a:ext cx="2286000" cy="2286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2400" y="4343400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Based on the Leibniz rotating ribbed cylinder.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514911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24885"/>
            <a:ext cx="4724400" cy="5334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Other Adding Machines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7C52B4-FE5D-7C40-92A8-56580650A380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  <p:pic>
        <p:nvPicPr>
          <p:cNvPr id="4" name="Picture 3" descr="s-l1600 Millionaire ebay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3" t="6666" r="5428" b="6663"/>
          <a:stretch/>
        </p:blipFill>
        <p:spPr>
          <a:xfrm>
            <a:off x="56333" y="78426"/>
            <a:ext cx="3965331" cy="3124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14801" y="990600"/>
            <a:ext cx="502919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The Millionaire </a:t>
            </a:r>
            <a:r>
              <a:rPr lang="en-US" sz="2000" dirty="0" smtClean="0">
                <a:solidFill>
                  <a:srgbClr val="FF0000"/>
                </a:solidFill>
              </a:rPr>
              <a:t>(produced 1893-1935), 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Designed by Swiss Engineer Otto </a:t>
            </a:r>
            <a:r>
              <a:rPr lang="en-US" sz="2000" dirty="0" err="1" smtClean="0">
                <a:solidFill>
                  <a:srgbClr val="FF0000"/>
                </a:solidFill>
              </a:rPr>
              <a:t>Steiger</a:t>
            </a:r>
            <a:r>
              <a:rPr lang="en-US" sz="2000" dirty="0" smtClean="0">
                <a:solidFill>
                  <a:srgbClr val="FF0000"/>
                </a:solidFill>
              </a:rPr>
              <a:t>.</a:t>
            </a:r>
          </a:p>
          <a:p>
            <a:pPr algn="ctr"/>
            <a:r>
              <a:rPr lang="en-US" sz="1800" dirty="0" smtClean="0">
                <a:solidFill>
                  <a:srgbClr val="FF0000"/>
                </a:solidFill>
              </a:rPr>
              <a:t>Multiplies (by one digit) with one turn of the crank.</a:t>
            </a:r>
          </a:p>
          <a:p>
            <a:pPr algn="ctr"/>
            <a:r>
              <a:rPr lang="en-US" sz="1800" dirty="0">
                <a:solidFill>
                  <a:srgbClr val="000090"/>
                </a:solidFill>
              </a:rPr>
              <a:t>(</a:t>
            </a:r>
            <a:r>
              <a:rPr lang="en-US" sz="1800" dirty="0" smtClean="0">
                <a:solidFill>
                  <a:srgbClr val="000090"/>
                </a:solidFill>
              </a:rPr>
              <a:t>Photo: </a:t>
            </a:r>
            <a:r>
              <a:rPr lang="en-US" sz="1800" dirty="0" err="1">
                <a:solidFill>
                  <a:srgbClr val="000090"/>
                </a:solidFill>
              </a:rPr>
              <a:t>ebay</a:t>
            </a:r>
            <a:r>
              <a:rPr lang="en-US" sz="1800" dirty="0">
                <a:solidFill>
                  <a:srgbClr val="000090"/>
                </a:solidFill>
              </a:rPr>
              <a:t> </a:t>
            </a:r>
            <a:r>
              <a:rPr lang="en-US" sz="1800" dirty="0" smtClean="0">
                <a:solidFill>
                  <a:srgbClr val="000090"/>
                </a:solidFill>
              </a:rPr>
              <a:t>auction, oughtred11, ending </a:t>
            </a:r>
            <a:r>
              <a:rPr lang="en-US" sz="1800" dirty="0">
                <a:solidFill>
                  <a:srgbClr val="000090"/>
                </a:solidFill>
              </a:rPr>
              <a:t>8/23/20) </a:t>
            </a:r>
            <a:endParaRPr lang="en-US" sz="1600" dirty="0">
              <a:solidFill>
                <a:srgbClr val="000090"/>
              </a:solidFill>
            </a:endParaRPr>
          </a:p>
        </p:txBody>
      </p:sp>
      <p:pic>
        <p:nvPicPr>
          <p:cNvPr id="10" name="Picture 9" descr="Odhner_made_before_19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505200"/>
            <a:ext cx="4107522" cy="2421276"/>
          </a:xfrm>
          <a:prstGeom prst="rect">
            <a:avLst/>
          </a:prstGeom>
        </p:spPr>
      </p:pic>
      <p:pic>
        <p:nvPicPr>
          <p:cNvPr id="11" name="Picture 10" descr="Screen Odhner plan side view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2" b="4706"/>
          <a:stretch/>
        </p:blipFill>
        <p:spPr>
          <a:xfrm>
            <a:off x="4224528" y="3228540"/>
            <a:ext cx="4919472" cy="35989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72089" y="6107668"/>
            <a:ext cx="2690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The pin-wheel mechanism.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51180" y="3482768"/>
            <a:ext cx="56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6600"/>
                </a:solidFill>
              </a:rPr>
              <a:t>pins</a:t>
            </a:r>
            <a:endParaRPr lang="en-US" sz="1800" dirty="0">
              <a:solidFill>
                <a:srgbClr val="FF66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8040210" y="3709142"/>
            <a:ext cx="76200" cy="2286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8192610" y="3886200"/>
            <a:ext cx="76200" cy="2794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H="1">
            <a:off x="8307650" y="4056237"/>
            <a:ext cx="85419" cy="36336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419600" y="34290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39700"/>
                </a:solidFill>
              </a:rPr>
              <a:t>Lever to set the number of pins extended.</a:t>
            </a:r>
            <a:endParaRPr lang="en-US" sz="1800" dirty="0">
              <a:solidFill>
                <a:srgbClr val="0397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5257800" y="4343400"/>
            <a:ext cx="266700" cy="44827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397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381000" y="6019800"/>
            <a:ext cx="328808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008000"/>
                </a:solidFill>
              </a:rPr>
              <a:t>Odhner’s</a:t>
            </a:r>
            <a:r>
              <a:rPr lang="en-US" sz="2000" dirty="0" smtClean="0">
                <a:solidFill>
                  <a:srgbClr val="008000"/>
                </a:solidFill>
              </a:rPr>
              <a:t> Pinwheel Calculator</a:t>
            </a:r>
          </a:p>
          <a:p>
            <a:pPr algn="ctr"/>
            <a:r>
              <a:rPr lang="en-US" sz="1800" dirty="0" smtClean="0">
                <a:solidFill>
                  <a:srgbClr val="000090"/>
                </a:solidFill>
              </a:rPr>
              <a:t>Wikipedia, Photo by </a:t>
            </a:r>
            <a:r>
              <a:rPr lang="en-US" sz="1800" dirty="0" err="1" smtClean="0">
                <a:solidFill>
                  <a:srgbClr val="000090"/>
                </a:solidFill>
              </a:rPr>
              <a:t>Erzdr</a:t>
            </a:r>
            <a:endParaRPr lang="en-US" sz="1800" dirty="0">
              <a:solidFill>
                <a:srgbClr val="000090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 bwMode="auto">
          <a:xfrm>
            <a:off x="152400" y="3276600"/>
            <a:ext cx="8763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302794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urroughsModel9LH-806-IMG_2572-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76200"/>
            <a:ext cx="3992056" cy="279942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3F00BF-1E43-4A43-BCC4-2CF72D0F87A8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488668"/>
            <a:ext cx="451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90"/>
                </a:solidFill>
              </a:rPr>
              <a:t>(Wikipedia, 2018, Comptometer, photo: </a:t>
            </a:r>
            <a:r>
              <a:rPr lang="en-US" sz="1800" dirty="0" err="1" smtClean="0">
                <a:solidFill>
                  <a:srgbClr val="000090"/>
                </a:solidFill>
              </a:rPr>
              <a:t>Ezrdr</a:t>
            </a:r>
            <a:r>
              <a:rPr lang="en-US" sz="1800" dirty="0" smtClean="0">
                <a:solidFill>
                  <a:srgbClr val="000090"/>
                </a:solidFill>
              </a:rPr>
              <a:t>) </a:t>
            </a:r>
            <a:endParaRPr lang="en-US" sz="1800" dirty="0">
              <a:solidFill>
                <a:srgbClr val="000090"/>
              </a:solidFill>
            </a:endParaRPr>
          </a:p>
        </p:txBody>
      </p:sp>
      <p:pic>
        <p:nvPicPr>
          <p:cNvPr id="7" name="Picture 6" descr="315px-EarlyComptometerMachi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33643"/>
            <a:ext cx="3124677" cy="47514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" y="5385137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An early Comptometer (1887)</a:t>
            </a:r>
          </a:p>
          <a:p>
            <a:pPr algn="ctr"/>
            <a:r>
              <a:rPr lang="en-US" sz="1800" dirty="0"/>
              <a:t>First commercially successful key-driven calculating machine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62000" y="0"/>
            <a:ext cx="4648200" cy="457200"/>
          </a:xfrm>
        </p:spPr>
        <p:txBody>
          <a:bodyPr/>
          <a:lstStyle/>
          <a:p>
            <a:r>
              <a:rPr lang="en-US" dirty="0" smtClean="0"/>
              <a:t>Key Driven Adding Machines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105400" y="2819400"/>
            <a:ext cx="31199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Burrough’s</a:t>
            </a:r>
            <a:r>
              <a:rPr lang="en-US" sz="2000" dirty="0" smtClean="0"/>
              <a:t> Adding Machine</a:t>
            </a:r>
            <a:endParaRPr lang="en-US" sz="2000" dirty="0"/>
          </a:p>
        </p:txBody>
      </p:sp>
      <p:pic>
        <p:nvPicPr>
          <p:cNvPr id="14" name="Picture 13" descr="Screen Victor adding at Smithsonia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276600"/>
            <a:ext cx="3379864" cy="2895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953000" y="6172200"/>
            <a:ext cx="421093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The Victor Adding Machine</a:t>
            </a:r>
          </a:p>
          <a:p>
            <a:pPr algn="ctr"/>
            <a:r>
              <a:rPr lang="en-US" sz="1800" dirty="0">
                <a:solidFill>
                  <a:srgbClr val="000090"/>
                </a:solidFill>
              </a:rPr>
              <a:t>Smithsonian, catalog number 1982.0475.01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53090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772400" cy="457200"/>
          </a:xfrm>
        </p:spPr>
        <p:txBody>
          <a:bodyPr/>
          <a:lstStyle/>
          <a:p>
            <a:r>
              <a:rPr lang="en-US" dirty="0" smtClean="0"/>
              <a:t>Office with 15 Comptometers (1947).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7C52B4-FE5D-7C40-92A8-56580650A380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  <p:pic>
        <p:nvPicPr>
          <p:cNvPr id="4" name="Picture 3" descr="1947_Office_with_15_Comptomete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990600"/>
            <a:ext cx="6172200" cy="48552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43200" y="452735"/>
            <a:ext cx="3714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(Operated by 15 Computers)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30980" y="6485072"/>
            <a:ext cx="7113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000090"/>
                </a:solidFill>
              </a:rPr>
              <a:t>(http</a:t>
            </a:r>
            <a:r>
              <a:rPr lang="en-US" sz="1800" dirty="0">
                <a:solidFill>
                  <a:srgbClr val="000090"/>
                </a:solidFill>
              </a:rPr>
              <a:t>://</a:t>
            </a:r>
            <a:r>
              <a:rPr lang="en-US" sz="1800" dirty="0" err="1">
                <a:solidFill>
                  <a:srgbClr val="000090"/>
                </a:solidFill>
              </a:rPr>
              <a:t>www.officemuseum.com</a:t>
            </a:r>
            <a:r>
              <a:rPr lang="en-US" sz="1800" dirty="0">
                <a:solidFill>
                  <a:srgbClr val="000090"/>
                </a:solidFill>
              </a:rPr>
              <a:t>/</a:t>
            </a:r>
            <a:r>
              <a:rPr lang="en-US" sz="1800" dirty="0" smtClean="0">
                <a:solidFill>
                  <a:srgbClr val="000090"/>
                </a:solidFill>
              </a:rPr>
              <a:t>1947_Office_with_15_Comptometers.jpg)</a:t>
            </a:r>
            <a:endParaRPr lang="en-US" sz="1800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2449" y="5867400"/>
            <a:ext cx="85845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From the website Early Office Museum, Antique Adding and Calculating Machines, </a:t>
            </a:r>
          </a:p>
          <a:p>
            <a:r>
              <a:rPr lang="en-US" sz="1800" dirty="0" smtClean="0"/>
              <a:t>Key Driven Calculating Machines, "</a:t>
            </a:r>
            <a:r>
              <a:rPr lang="en-US" sz="1800" dirty="0"/>
              <a:t>From the Studios of Felt &amp; Tarrant Mfg. Co., Chicago"</a:t>
            </a:r>
          </a:p>
        </p:txBody>
      </p:sp>
    </p:spTree>
    <p:extLst>
      <p:ext uri="{BB962C8B-B14F-4D97-AF65-F5344CB8AC3E}">
        <p14:creationId xmlns:p14="http://schemas.microsoft.com/office/powerpoint/2010/main" val="3430360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5410200" cy="533400"/>
          </a:xfrm>
        </p:spPr>
        <p:txBody>
          <a:bodyPr/>
          <a:lstStyle/>
          <a:p>
            <a:r>
              <a:rPr lang="en-US" dirty="0" smtClean="0"/>
              <a:t>CURTA Calculator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3F00BF-1E43-4A43-BCC4-2CF72D0F87A8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894863" y="4724400"/>
            <a:ext cx="4172937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Curt </a:t>
            </a:r>
            <a:r>
              <a:rPr lang="en-US" dirty="0" err="1" smtClean="0"/>
              <a:t>Herzstark</a:t>
            </a:r>
            <a:endParaRPr lang="en-US" dirty="0" smtClean="0"/>
          </a:p>
          <a:p>
            <a:pPr algn="ctr"/>
            <a:r>
              <a:rPr lang="en-US" sz="1800" dirty="0" smtClean="0"/>
              <a:t>(1902 – 1988)</a:t>
            </a:r>
          </a:p>
          <a:p>
            <a:pPr algn="ctr"/>
            <a:r>
              <a:rPr lang="en-US" sz="2000" dirty="0" smtClean="0"/>
              <a:t>Austrian Engineer</a:t>
            </a:r>
          </a:p>
          <a:p>
            <a:pPr algn="ctr"/>
            <a:r>
              <a:rPr lang="en-US" sz="2000" dirty="0" smtClean="0"/>
              <a:t>Inventor of the Curta pocket calculator</a:t>
            </a:r>
            <a:endParaRPr lang="en-US" sz="2000" dirty="0"/>
          </a:p>
        </p:txBody>
      </p:sp>
      <p:pic>
        <p:nvPicPr>
          <p:cNvPr id="5" name="Picture 4" descr="Curt-1970x-Herzstark-portrait-222x3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762000"/>
            <a:ext cx="2819400" cy="3886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67569" y="6488668"/>
            <a:ext cx="4676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90"/>
                </a:solidFill>
              </a:rPr>
              <a:t>(</a:t>
            </a:r>
            <a:r>
              <a:rPr lang="en-US" sz="1800" dirty="0">
                <a:solidFill>
                  <a:srgbClr val="000090"/>
                </a:solidFill>
              </a:rPr>
              <a:t>Photographs from http://www.vcalc.net/</a:t>
            </a:r>
            <a:r>
              <a:rPr lang="en-US" sz="1800" dirty="0" smtClean="0">
                <a:solidFill>
                  <a:srgbClr val="000090"/>
                </a:solidFill>
              </a:rPr>
              <a:t>cu.htm)</a:t>
            </a:r>
            <a:endParaRPr lang="en-US" sz="1800" dirty="0">
              <a:solidFill>
                <a:srgbClr val="000090"/>
              </a:solidFill>
            </a:endParaRPr>
          </a:p>
        </p:txBody>
      </p:sp>
      <p:pic>
        <p:nvPicPr>
          <p:cNvPr id="10" name="Picture 9" descr="Sc Curta Type 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85800"/>
            <a:ext cx="4953000" cy="43643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6800" y="5029200"/>
            <a:ext cx="974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Type 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716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7C52B4-FE5D-7C40-92A8-56580650A380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4" name="Picture 3" descr="Screen Literacy in Engla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33400"/>
            <a:ext cx="7239000" cy="46700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5638800"/>
            <a:ext cx="8289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(Literacy in England was generally the highest of the major European powers.)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Right Bracket 5"/>
          <p:cNvSpPr/>
          <p:nvPr/>
        </p:nvSpPr>
        <p:spPr bwMode="auto">
          <a:xfrm rot="5400000">
            <a:off x="2705100" y="4838700"/>
            <a:ext cx="152400" cy="838200"/>
          </a:xfrm>
          <a:prstGeom prst="rightBracke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7400" y="5334000"/>
            <a:ext cx="1466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Shakespeare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8" name="Right Bracket 7"/>
          <p:cNvSpPr/>
          <p:nvPr/>
        </p:nvSpPr>
        <p:spPr bwMode="auto">
          <a:xfrm rot="5400000">
            <a:off x="6708140" y="4803140"/>
            <a:ext cx="147320" cy="914400"/>
          </a:xfrm>
          <a:prstGeom prst="rightBracket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24600" y="5334000"/>
            <a:ext cx="941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8000"/>
                </a:solidFill>
              </a:rPr>
              <a:t>Dickens</a:t>
            </a:r>
            <a:endParaRPr lang="en-US" sz="1800" dirty="0">
              <a:solidFill>
                <a:srgbClr val="008000"/>
              </a:solidFill>
            </a:endParaRPr>
          </a:p>
        </p:txBody>
      </p:sp>
      <p:sp>
        <p:nvSpPr>
          <p:cNvPr id="10" name="Right Bracket 9"/>
          <p:cNvSpPr/>
          <p:nvPr/>
        </p:nvSpPr>
        <p:spPr bwMode="auto">
          <a:xfrm rot="5400000">
            <a:off x="4229100" y="4610100"/>
            <a:ext cx="152400" cy="1295400"/>
          </a:xfrm>
          <a:prstGeom prst="rightBracke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11600" y="5365988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Newton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152400" y="6248400"/>
            <a:ext cx="7772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David Mitch, Education and Skill of British </a:t>
            </a:r>
            <a:r>
              <a:rPr lang="en-US" sz="1600" dirty="0" err="1" smtClean="0">
                <a:solidFill>
                  <a:srgbClr val="000090"/>
                </a:solidFill>
              </a:rPr>
              <a:t>Labour</a:t>
            </a:r>
            <a:r>
              <a:rPr lang="en-US" sz="1600" dirty="0" smtClean="0">
                <a:solidFill>
                  <a:srgbClr val="000090"/>
                </a:solidFill>
              </a:rPr>
              <a:t> Force, in </a:t>
            </a:r>
            <a:r>
              <a:rPr lang="en-US" sz="1600" dirty="0" err="1" smtClean="0">
                <a:solidFill>
                  <a:srgbClr val="000090"/>
                </a:solidFill>
              </a:rPr>
              <a:t>Floud</a:t>
            </a:r>
            <a:r>
              <a:rPr lang="en-US" sz="1600" dirty="0" smtClean="0">
                <a:solidFill>
                  <a:srgbClr val="000090"/>
                </a:solidFill>
              </a:rPr>
              <a:t> &amp; Johnson, eds., </a:t>
            </a:r>
          </a:p>
          <a:p>
            <a:r>
              <a:rPr lang="en-US" sz="1600" dirty="0" smtClean="0">
                <a:solidFill>
                  <a:srgbClr val="000090"/>
                </a:solidFill>
              </a:rPr>
              <a:t>The Cambridge Economic History of Modern Britain, Vol. I: </a:t>
            </a:r>
            <a:r>
              <a:rPr lang="en-US" sz="1600" dirty="0" err="1" smtClean="0">
                <a:solidFill>
                  <a:srgbClr val="000090"/>
                </a:solidFill>
              </a:rPr>
              <a:t>Industrialisation</a:t>
            </a:r>
            <a:r>
              <a:rPr lang="en-US" sz="1600" dirty="0" smtClean="0">
                <a:solidFill>
                  <a:srgbClr val="000090"/>
                </a:solidFill>
              </a:rPr>
              <a:t>, 1700-1860.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533400"/>
          </a:xfrm>
        </p:spPr>
        <p:txBody>
          <a:bodyPr/>
          <a:lstStyle/>
          <a:p>
            <a:r>
              <a:rPr lang="en-US" dirty="0" smtClean="0"/>
              <a:t>Numeracy Probably Tracked Literacy.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444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3429000" cy="457200"/>
          </a:xfrm>
        </p:spPr>
        <p:txBody>
          <a:bodyPr/>
          <a:lstStyle/>
          <a:p>
            <a:r>
              <a:rPr lang="en-US" dirty="0" smtClean="0"/>
              <a:t>Charles Babbage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3F00BF-1E43-4A43-BCC4-2CF72D0F87A8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  <p:pic>
        <p:nvPicPr>
          <p:cNvPr id="4" name="Picture 3" descr="1024px-Portrait_of_Charles_Babbage_(4672397)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" t="1334" r="1954" b="15995"/>
          <a:stretch/>
        </p:blipFill>
        <p:spPr>
          <a:xfrm>
            <a:off x="5096157" y="685800"/>
            <a:ext cx="3743043" cy="45503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51400" y="5257562"/>
            <a:ext cx="42926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(1791 – 1871)</a:t>
            </a:r>
          </a:p>
          <a:p>
            <a:pPr algn="ctr"/>
            <a:r>
              <a:rPr lang="en-US" sz="2000" dirty="0" smtClean="0"/>
              <a:t>English Polymath</a:t>
            </a:r>
          </a:p>
          <a:p>
            <a:pPr algn="ctr"/>
            <a:r>
              <a:rPr lang="en-US" dirty="0" err="1"/>
              <a:t>L</a:t>
            </a:r>
            <a:r>
              <a:rPr lang="en-US" sz="2000" dirty="0" err="1"/>
              <a:t>ucasian</a:t>
            </a:r>
            <a:r>
              <a:rPr lang="en-US" sz="2000" dirty="0"/>
              <a:t> Professor of Mathematics</a:t>
            </a:r>
          </a:p>
          <a:p>
            <a:pPr algn="ctr"/>
            <a:r>
              <a:rPr lang="en-US" sz="2000" dirty="0" smtClean="0"/>
              <a:t>in the University of Cambridge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84639" y="6477000"/>
            <a:ext cx="4759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90"/>
                </a:solidFill>
              </a:rPr>
              <a:t>(Wikipedia, 2020, portrait (1833) by M. Salmon)</a:t>
            </a:r>
            <a:endParaRPr lang="en-US" sz="1800" dirty="0">
              <a:solidFill>
                <a:srgbClr val="000090"/>
              </a:solidFill>
            </a:endParaRPr>
          </a:p>
        </p:txBody>
      </p:sp>
      <p:pic>
        <p:nvPicPr>
          <p:cNvPr id="7" name="Picture 6" descr="Difference_engine_plate_185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94" y="1295400"/>
            <a:ext cx="3404406" cy="4495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9246" y="457200"/>
            <a:ext cx="33797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Difference Engine (from 1822)</a:t>
            </a:r>
          </a:p>
          <a:p>
            <a:pPr algn="ctr"/>
            <a:r>
              <a:rPr lang="en-US" sz="2000" dirty="0" smtClean="0"/>
              <a:t>and</a:t>
            </a:r>
          </a:p>
          <a:p>
            <a:pPr algn="ctr"/>
            <a:r>
              <a:rPr lang="en-US" sz="2000" dirty="0" smtClean="0"/>
              <a:t>Analytical Engine (from 1837)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94379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7C52B4-FE5D-7C40-92A8-56580650A380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  <p:pic>
        <p:nvPicPr>
          <p:cNvPr id="4" name="Picture 3" descr="Screen Babbage engine OS newsletter 10-20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263" y="224602"/>
            <a:ext cx="6969337" cy="59475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9000" y="6248400"/>
            <a:ext cx="5579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Oughtred Society newsletter, October,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1406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3F00BF-1E43-4A43-BCC4-2CF72D0F87A8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  <p:pic>
        <p:nvPicPr>
          <p:cNvPr id="5" name="Picture 4" descr="Georg_Scheutz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3" t="4067" r="8602" b="3933"/>
          <a:stretch/>
        </p:blipFill>
        <p:spPr>
          <a:xfrm>
            <a:off x="5657088" y="1066800"/>
            <a:ext cx="3410712" cy="38587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152400"/>
            <a:ext cx="6324600" cy="381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Difference Engine by Georg </a:t>
            </a:r>
            <a:r>
              <a:rPr lang="en-US" dirty="0" err="1" smtClean="0">
                <a:solidFill>
                  <a:srgbClr val="FF0000"/>
                </a:solidFill>
              </a:rPr>
              <a:t>Scheutz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19800" y="4953000"/>
            <a:ext cx="276212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00FF"/>
                </a:solidFill>
              </a:rPr>
              <a:t>Pers</a:t>
            </a:r>
            <a:r>
              <a:rPr lang="en-US" sz="2400" dirty="0">
                <a:solidFill>
                  <a:srgbClr val="0000FF"/>
                </a:solidFill>
              </a:rPr>
              <a:t> Georg </a:t>
            </a:r>
            <a:r>
              <a:rPr lang="en-US" sz="2400" dirty="0" err="1">
                <a:solidFill>
                  <a:srgbClr val="0000FF"/>
                </a:solidFill>
              </a:rPr>
              <a:t>Scheutz</a:t>
            </a:r>
            <a:endParaRPr lang="en-US" sz="2400" dirty="0">
              <a:solidFill>
                <a:srgbClr val="0000FF"/>
              </a:solidFill>
            </a:endParaRPr>
          </a:p>
          <a:p>
            <a:pPr algn="ctr"/>
            <a:r>
              <a:rPr lang="en-US" sz="1800" dirty="0" smtClean="0"/>
              <a:t>(1785 – 1873)</a:t>
            </a:r>
          </a:p>
          <a:p>
            <a:pPr algn="ctr"/>
            <a:r>
              <a:rPr lang="en-US" sz="2000" dirty="0" smtClean="0"/>
              <a:t>Swedish Lawyer, Translator,  and Inventor</a:t>
            </a:r>
            <a:endParaRPr lang="en-US" sz="2000" dirty="0"/>
          </a:p>
        </p:txBody>
      </p:sp>
      <p:pic>
        <p:nvPicPr>
          <p:cNvPr id="7" name="Picture 6" descr="Scheutz_mechanical_calculato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7" r="3064"/>
          <a:stretch/>
        </p:blipFill>
        <p:spPr>
          <a:xfrm>
            <a:off x="149352" y="838200"/>
            <a:ext cx="5413248" cy="30803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" y="3886200"/>
            <a:ext cx="488489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Built in 1853, based on the Babbage design;</a:t>
            </a:r>
          </a:p>
          <a:p>
            <a:r>
              <a:rPr lang="en-US" sz="2000" dirty="0" smtClean="0"/>
              <a:t>Handled 15 digits, with 4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order differences.  </a:t>
            </a:r>
          </a:p>
          <a:p>
            <a:r>
              <a:rPr lang="en-US" sz="2000" dirty="0" smtClean="0"/>
              <a:t>Displayed at Paris World’s Fair of 1855;</a:t>
            </a:r>
          </a:p>
          <a:p>
            <a:r>
              <a:rPr lang="en-US" sz="2000" dirty="0" smtClean="0"/>
              <a:t>Fitted with a printer.</a:t>
            </a:r>
          </a:p>
          <a:p>
            <a:r>
              <a:rPr lang="en-US" sz="2000" dirty="0" smtClean="0"/>
              <a:t>Sold to Dudley Observatory, NY in 1856.</a:t>
            </a:r>
          </a:p>
          <a:p>
            <a:r>
              <a:rPr lang="en-US" sz="2000" dirty="0" smtClean="0"/>
              <a:t>Another was built for the British Govt., 1859.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76200" y="6400800"/>
            <a:ext cx="4904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90"/>
                </a:solidFill>
              </a:rPr>
              <a:t>(Figures from Wikipedia, “George </a:t>
            </a:r>
            <a:r>
              <a:rPr lang="en-US" sz="1800" dirty="0" err="1" smtClean="0">
                <a:solidFill>
                  <a:srgbClr val="000090"/>
                </a:solidFill>
              </a:rPr>
              <a:t>Scheutz</a:t>
            </a:r>
            <a:r>
              <a:rPr lang="en-US" sz="1800" dirty="0" smtClean="0">
                <a:solidFill>
                  <a:srgbClr val="000090"/>
                </a:solidFill>
              </a:rPr>
              <a:t>”, 2019)</a:t>
            </a:r>
            <a:endParaRPr lang="en-US" sz="1800" dirty="0">
              <a:solidFill>
                <a:srgbClr val="00009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0" y="5867400"/>
            <a:ext cx="2228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(actually put to use)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84525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533400"/>
          </a:xfrm>
        </p:spPr>
        <p:txBody>
          <a:bodyPr/>
          <a:lstStyle/>
          <a:p>
            <a:r>
              <a:rPr lang="en-US" dirty="0" smtClean="0"/>
              <a:t>Day 3  Conclusions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7C52B4-FE5D-7C40-92A8-56580650A380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1219200"/>
            <a:ext cx="82296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66738" indent="-566738"/>
            <a:r>
              <a:rPr lang="en-US" dirty="0" smtClean="0"/>
              <a:t>•  Students were amused by the simple devices:</a:t>
            </a:r>
          </a:p>
          <a:p>
            <a:pPr marL="566738" indent="-566738"/>
            <a:r>
              <a:rPr lang="en-US" sz="2000" dirty="0" smtClean="0"/>
              <a:t>	Napier’s Bones,  </a:t>
            </a:r>
            <a:r>
              <a:rPr lang="en-US" sz="2000" dirty="0" err="1" smtClean="0"/>
              <a:t>Genaille</a:t>
            </a:r>
            <a:r>
              <a:rPr lang="en-US" sz="2000" dirty="0" smtClean="0"/>
              <a:t>-Lucas Rulers, </a:t>
            </a:r>
            <a:r>
              <a:rPr lang="en-US" sz="2000" dirty="0" err="1" smtClean="0"/>
              <a:t>Troncet</a:t>
            </a:r>
            <a:r>
              <a:rPr lang="en-US" sz="2000" dirty="0" smtClean="0"/>
              <a:t> adders.</a:t>
            </a:r>
          </a:p>
          <a:p>
            <a:pPr marL="566738" indent="-566738"/>
            <a:endParaRPr lang="en-US" sz="1600" dirty="0"/>
          </a:p>
          <a:p>
            <a:pPr marL="566738" indent="-566738"/>
            <a:r>
              <a:rPr lang="en-US" dirty="0" smtClean="0"/>
              <a:t>•  Appreciation of the mechanisms of advanced adding machines requires more extensive explanations, and probably the direct observation of disassembled machines. </a:t>
            </a:r>
          </a:p>
          <a:p>
            <a:pPr marL="566738" indent="-566738"/>
            <a:endParaRPr lang="en-US" sz="1600" dirty="0"/>
          </a:p>
          <a:p>
            <a:pPr marL="566738" indent="-566738"/>
            <a:r>
              <a:rPr lang="en-US" dirty="0" smtClean="0"/>
              <a:t>•  Stories of Curt </a:t>
            </a:r>
            <a:r>
              <a:rPr lang="en-US" dirty="0" err="1" smtClean="0"/>
              <a:t>Herzstark</a:t>
            </a:r>
            <a:r>
              <a:rPr lang="en-US" dirty="0" smtClean="0"/>
              <a:t> and Charles Babbage should be presented through prior assigned readings.</a:t>
            </a:r>
          </a:p>
          <a:p>
            <a:pPr marL="566738" indent="-566738"/>
            <a:endParaRPr lang="en-US" sz="1600" dirty="0"/>
          </a:p>
          <a:p>
            <a:pPr marL="566738" indent="-566738"/>
            <a:r>
              <a:rPr lang="en-US" dirty="0" smtClean="0"/>
              <a:t>•  Using a key-driven adding machine is not as engaging as calibrating a planimeter or integrator.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511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457200"/>
          </a:xfrm>
        </p:spPr>
        <p:txBody>
          <a:bodyPr/>
          <a:lstStyle/>
          <a:p>
            <a:r>
              <a:rPr lang="en-US" dirty="0" smtClean="0">
                <a:solidFill>
                  <a:srgbClr val="3366FF"/>
                </a:solidFill>
              </a:rPr>
              <a:t>Day 4:  </a:t>
            </a:r>
            <a:r>
              <a:rPr lang="en-US" dirty="0">
                <a:solidFill>
                  <a:srgbClr val="0000FF"/>
                </a:solidFill>
                <a:ea typeface="ＭＳ Ｐゴシック" pitchFamily="-1" charset="-128"/>
                <a:cs typeface="ＭＳ Ｐゴシック" pitchFamily="-1" charset="-128"/>
              </a:rPr>
              <a:t>Nomography and Graphical Calculation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7C52B4-FE5D-7C40-92A8-56580650A380}" type="slidenum">
              <a:rPr lang="en-US" smtClean="0"/>
              <a:pPr>
                <a:defRPr/>
              </a:pPr>
              <a:t>64</a:t>
            </a:fld>
            <a:endParaRPr lang="en-US" dirty="0"/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685800" y="598438"/>
            <a:ext cx="3810000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682625" indent="-682625"/>
            <a:r>
              <a:rPr lang="en-US" sz="2000" dirty="0" smtClean="0">
                <a:solidFill>
                  <a:srgbClr val="FF0000"/>
                </a:solidFill>
              </a:rPr>
              <a:t>Nomogram</a:t>
            </a:r>
            <a:r>
              <a:rPr lang="en-US" sz="2000" dirty="0" smtClean="0"/>
              <a:t>, </a:t>
            </a:r>
            <a:r>
              <a:rPr lang="en-US" sz="2000" i="1" dirty="0"/>
              <a:t>n.</a:t>
            </a:r>
            <a:r>
              <a:rPr lang="en-US" sz="2000" dirty="0"/>
              <a:t>: </a:t>
            </a:r>
            <a:r>
              <a:rPr lang="en-US" sz="2000" dirty="0" smtClean="0"/>
              <a:t>from Greek: </a:t>
            </a:r>
          </a:p>
          <a:p>
            <a:pPr marL="682625" indent="-682625"/>
            <a:r>
              <a:rPr lang="en-US" sz="2000" dirty="0" smtClean="0"/>
              <a:t>    </a:t>
            </a:r>
            <a:r>
              <a:rPr lang="en-US" sz="2000" i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nomos</a:t>
            </a:r>
            <a:r>
              <a:rPr lang="en-US" sz="2000" i="1" dirty="0" smtClean="0">
                <a:latin typeface="Symbol" charset="2"/>
                <a:cs typeface="Symbol" charset="2"/>
              </a:rPr>
              <a:t>,</a:t>
            </a:r>
            <a:r>
              <a:rPr lang="en-US" sz="2000" dirty="0" smtClean="0"/>
              <a:t> “law” + </a:t>
            </a:r>
            <a:r>
              <a:rPr lang="en-US" sz="2000" i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grammh</a:t>
            </a:r>
            <a:r>
              <a:rPr lang="en-US" sz="2000" i="1" dirty="0" smtClean="0">
                <a:latin typeface="Symbol" charset="2"/>
                <a:cs typeface="Symbol" charset="2"/>
              </a:rPr>
              <a:t>,</a:t>
            </a:r>
            <a:r>
              <a:rPr lang="en-US" sz="2000" dirty="0" smtClean="0"/>
              <a:t> “line”</a:t>
            </a:r>
          </a:p>
          <a:p>
            <a:pPr marL="682625" indent="-682625"/>
            <a:r>
              <a:rPr lang="en-US" sz="2000" dirty="0" smtClean="0"/>
              <a:t>    (</a:t>
            </a:r>
            <a:r>
              <a:rPr lang="en-US" sz="2000" dirty="0"/>
              <a:t>oed.com, </a:t>
            </a:r>
            <a:r>
              <a:rPr lang="en-US" sz="2000" dirty="0" smtClean="0"/>
              <a:t>2018)</a:t>
            </a:r>
            <a:endParaRPr lang="en-US" sz="2000" dirty="0"/>
          </a:p>
          <a:p>
            <a:pPr marL="682625" indent="-682625"/>
            <a:endParaRPr lang="en-US" sz="900" dirty="0"/>
          </a:p>
        </p:txBody>
      </p:sp>
      <p:sp>
        <p:nvSpPr>
          <p:cNvPr id="5" name="TextBox 4"/>
          <p:cNvSpPr txBox="1"/>
          <p:nvPr/>
        </p:nvSpPr>
        <p:spPr>
          <a:xfrm>
            <a:off x="5080135" y="4953000"/>
            <a:ext cx="3987665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Philbert Maurice d’Ocagne</a:t>
            </a:r>
          </a:p>
          <a:p>
            <a:pPr algn="ctr"/>
            <a:r>
              <a:rPr lang="en-US" sz="1800" dirty="0" smtClean="0"/>
              <a:t>(1862-1938)</a:t>
            </a:r>
          </a:p>
          <a:p>
            <a:pPr algn="ctr"/>
            <a:r>
              <a:rPr lang="en-US" sz="2000" dirty="0" smtClean="0"/>
              <a:t>French Engineer and Mathematician,</a:t>
            </a:r>
          </a:p>
          <a:p>
            <a:pPr algn="ctr"/>
            <a:r>
              <a:rPr lang="en-US" sz="2000" dirty="0" smtClean="0"/>
              <a:t>Founder of Nomography.</a:t>
            </a:r>
          </a:p>
        </p:txBody>
      </p:sp>
      <p:pic>
        <p:nvPicPr>
          <p:cNvPr id="6" name="Picture 5" descr="888px-Maurice_d'Ocagn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335" y="1066800"/>
            <a:ext cx="2895600" cy="39097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0" y="6488668"/>
            <a:ext cx="2966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000090"/>
                </a:solidFill>
              </a:rPr>
              <a:t>(Photo from Wikipedia, 2019)</a:t>
            </a:r>
            <a:endParaRPr lang="en-US" sz="1800" dirty="0">
              <a:solidFill>
                <a:srgbClr val="000090"/>
              </a:solidFill>
            </a:endParaRPr>
          </a:p>
        </p:txBody>
      </p:sp>
      <p:pic>
        <p:nvPicPr>
          <p:cNvPr id="8" name="Picture 7" descr="Screen Ganapathy steam H-p-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3" b="-4203"/>
          <a:stretch/>
        </p:blipFill>
        <p:spPr>
          <a:xfrm>
            <a:off x="533400" y="1743417"/>
            <a:ext cx="4105209" cy="43525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57358" y="1695510"/>
            <a:ext cx="952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6600"/>
                </a:solidFill>
              </a:rPr>
              <a:t>T</a:t>
            </a:r>
            <a:r>
              <a:rPr lang="en-US" dirty="0" smtClean="0">
                <a:solidFill>
                  <a:srgbClr val="FF6600"/>
                </a:solidFill>
              </a:rPr>
              <a:t> (°F)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91" y="1595735"/>
            <a:ext cx="1141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p</a:t>
            </a:r>
            <a:r>
              <a:rPr lang="en-US" dirty="0" smtClean="0">
                <a:solidFill>
                  <a:srgbClr val="0000FF"/>
                </a:solidFill>
              </a:rPr>
              <a:t> (</a:t>
            </a:r>
            <a:r>
              <a:rPr lang="en-US" dirty="0" err="1" smtClean="0">
                <a:solidFill>
                  <a:srgbClr val="0000FF"/>
                </a:solidFill>
              </a:rPr>
              <a:t>psia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64001" y="2533710"/>
            <a:ext cx="1169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008000"/>
                </a:solidFill>
              </a:rPr>
              <a:t>H</a:t>
            </a:r>
            <a:endParaRPr lang="en-US" dirty="0">
              <a:solidFill>
                <a:srgbClr val="008000"/>
              </a:solidFill>
            </a:endParaRPr>
          </a:p>
          <a:p>
            <a:pPr algn="ctr"/>
            <a:r>
              <a:rPr lang="en-US" sz="2000" dirty="0" smtClean="0">
                <a:solidFill>
                  <a:srgbClr val="008000"/>
                </a:solidFill>
              </a:rPr>
              <a:t>(Btu/</a:t>
            </a:r>
            <a:r>
              <a:rPr lang="en-US" sz="2000" dirty="0" err="1" smtClean="0">
                <a:solidFill>
                  <a:srgbClr val="008000"/>
                </a:solidFill>
              </a:rPr>
              <a:t>lb</a:t>
            </a:r>
            <a:r>
              <a:rPr lang="en-US" sz="2000" dirty="0" smtClean="0">
                <a:solidFill>
                  <a:srgbClr val="008000"/>
                </a:solidFill>
              </a:rPr>
              <a:t>)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95400" y="4114800"/>
            <a:ext cx="22845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/>
              <a:t>Enthalpy of Steam</a:t>
            </a:r>
          </a:p>
          <a:p>
            <a:pPr algn="ctr"/>
            <a:r>
              <a:rPr lang="en-US" sz="2200" i="1" dirty="0" smtClean="0">
                <a:solidFill>
                  <a:srgbClr val="008000"/>
                </a:solidFill>
              </a:rPr>
              <a:t>H</a:t>
            </a:r>
            <a:r>
              <a:rPr lang="en-US" sz="2200" dirty="0" smtClean="0"/>
              <a:t> = </a:t>
            </a:r>
            <a:r>
              <a:rPr lang="en-US" sz="2200" i="1" dirty="0" smtClean="0"/>
              <a:t>f</a:t>
            </a:r>
            <a:r>
              <a:rPr lang="en-US" sz="2200" dirty="0" smtClean="0"/>
              <a:t>(</a:t>
            </a:r>
            <a:r>
              <a:rPr lang="en-US" sz="2200" i="1" dirty="0" err="1" smtClean="0">
                <a:solidFill>
                  <a:srgbClr val="0000FF"/>
                </a:solidFill>
              </a:rPr>
              <a:t>p</a:t>
            </a:r>
            <a:r>
              <a:rPr lang="en-US" sz="2200" dirty="0" err="1" smtClean="0"/>
              <a:t>,</a:t>
            </a:r>
            <a:r>
              <a:rPr lang="en-US" sz="2200" i="1" dirty="0" err="1" smtClean="0">
                <a:solidFill>
                  <a:srgbClr val="FF6600"/>
                </a:solidFill>
              </a:rPr>
              <a:t>T</a:t>
            </a:r>
            <a:r>
              <a:rPr lang="en-US" sz="2200" dirty="0" smtClean="0"/>
              <a:t>)</a:t>
            </a:r>
            <a:endParaRPr lang="en-US" sz="2200" dirty="0"/>
          </a:p>
        </p:txBody>
      </p:sp>
      <p:sp>
        <p:nvSpPr>
          <p:cNvPr id="13" name="TextBox 12"/>
          <p:cNvSpPr txBox="1"/>
          <p:nvPr/>
        </p:nvSpPr>
        <p:spPr>
          <a:xfrm>
            <a:off x="76200" y="6211669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90"/>
                </a:solidFill>
              </a:rPr>
              <a:t>(V. </a:t>
            </a:r>
            <a:r>
              <a:rPr lang="en-US" sz="1800" dirty="0" err="1" smtClean="0">
                <a:solidFill>
                  <a:srgbClr val="000090"/>
                </a:solidFill>
              </a:rPr>
              <a:t>Ganapathy</a:t>
            </a:r>
            <a:r>
              <a:rPr lang="en-US" sz="1800" dirty="0" smtClean="0">
                <a:solidFill>
                  <a:srgbClr val="000090"/>
                </a:solidFill>
              </a:rPr>
              <a:t>, </a:t>
            </a:r>
            <a:r>
              <a:rPr lang="en-US" sz="1800" i="1" dirty="0" smtClean="0">
                <a:solidFill>
                  <a:srgbClr val="000090"/>
                </a:solidFill>
              </a:rPr>
              <a:t>Nomograms for Steam </a:t>
            </a:r>
            <a:r>
              <a:rPr lang="en-US" sz="1800" i="1" dirty="0">
                <a:solidFill>
                  <a:srgbClr val="000090"/>
                </a:solidFill>
              </a:rPr>
              <a:t>G</a:t>
            </a:r>
            <a:r>
              <a:rPr lang="en-US" sz="1800" i="1" dirty="0" smtClean="0">
                <a:solidFill>
                  <a:srgbClr val="000090"/>
                </a:solidFill>
              </a:rPr>
              <a:t>eneration and Utilization</a:t>
            </a:r>
            <a:r>
              <a:rPr lang="en-US" sz="1800" dirty="0" smtClean="0">
                <a:solidFill>
                  <a:srgbClr val="000090"/>
                </a:solidFill>
              </a:rPr>
              <a:t>, 1985, p. 29)</a:t>
            </a:r>
            <a:endParaRPr lang="en-US" sz="18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94675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Multiplying by log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" r="1922"/>
          <a:stretch/>
        </p:blipFill>
        <p:spPr>
          <a:xfrm>
            <a:off x="4724401" y="1981200"/>
            <a:ext cx="4209010" cy="472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620000" cy="381000"/>
          </a:xfrm>
        </p:spPr>
        <p:txBody>
          <a:bodyPr/>
          <a:lstStyle/>
          <a:p>
            <a:r>
              <a:rPr lang="en-US" dirty="0" smtClean="0"/>
              <a:t>Simple Parallel Nomogram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3F00BF-1E43-4A43-BCC4-2CF72D0F87A8}" type="slidenum">
              <a:rPr lang="en-US" smtClean="0"/>
              <a:pPr>
                <a:defRPr/>
              </a:pPr>
              <a:t>65</a:t>
            </a:fld>
            <a:endParaRPr lang="en-US" dirty="0"/>
          </a:p>
        </p:txBody>
      </p:sp>
      <p:pic>
        <p:nvPicPr>
          <p:cNvPr id="4" name="Picture 3" descr="Screen Nomogram A + B = C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8"/>
          <a:stretch/>
        </p:blipFill>
        <p:spPr>
          <a:xfrm>
            <a:off x="0" y="1219200"/>
            <a:ext cx="4462162" cy="4953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58359" y="1686580"/>
            <a:ext cx="1665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Lucida Grande"/>
                <a:cs typeface="Lucida Grande"/>
              </a:rPr>
              <a:t>A</a:t>
            </a:r>
            <a:r>
              <a:rPr lang="en-US" dirty="0" smtClean="0">
                <a:latin typeface="Lucida Grande"/>
                <a:cs typeface="Lucida Grande"/>
              </a:rPr>
              <a:t> + </a:t>
            </a:r>
            <a:r>
              <a:rPr lang="en-US" dirty="0" smtClean="0">
                <a:solidFill>
                  <a:srgbClr val="0000FF"/>
                </a:solidFill>
                <a:latin typeface="Lucida Grande"/>
                <a:cs typeface="Lucida Grande"/>
              </a:rPr>
              <a:t>B</a:t>
            </a:r>
            <a:r>
              <a:rPr lang="en-US" dirty="0" smtClean="0">
                <a:latin typeface="Lucida Grande"/>
                <a:cs typeface="Lucida Grande"/>
              </a:rPr>
              <a:t> = </a:t>
            </a:r>
            <a:r>
              <a:rPr lang="en-US" dirty="0" smtClean="0">
                <a:solidFill>
                  <a:srgbClr val="008000"/>
                </a:solidFill>
                <a:latin typeface="Lucida Grande"/>
                <a:cs typeface="Lucida Grande"/>
              </a:rPr>
              <a:t>C</a:t>
            </a:r>
            <a:endParaRPr lang="en-US" dirty="0">
              <a:solidFill>
                <a:srgbClr val="008000"/>
              </a:solidFill>
              <a:latin typeface="Lucida Grande"/>
              <a:cs typeface="Lucida Grand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00600" y="533400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Or anything that can be manipulated into  </a:t>
            </a:r>
            <a:r>
              <a:rPr lang="en-US" sz="2000" dirty="0" smtClean="0">
                <a:latin typeface="Symbol" charset="2"/>
                <a:cs typeface="Symbol" charset="2"/>
              </a:rPr>
              <a:t>S (</a:t>
            </a:r>
            <a:r>
              <a:rPr lang="en-US" sz="2000" dirty="0" smtClean="0"/>
              <a:t>three items) = 0. </a:t>
            </a:r>
            <a:endParaRPr lang="en-US" sz="20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2933600"/>
              </p:ext>
            </p:extLst>
          </p:nvPr>
        </p:nvGraphicFramePr>
        <p:xfrm>
          <a:off x="5943600" y="1143000"/>
          <a:ext cx="1905000" cy="4906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586" name="Equation" r:id="rId5" imgW="838200" imgH="215900" progId="Equation.DSMT4">
                  <p:embed/>
                </p:oleObj>
              </mc:Choice>
              <mc:Fallback>
                <p:oleObj name="Equation" r:id="rId5" imgW="838200" imgH="215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43600" y="1143000"/>
                        <a:ext cx="1905000" cy="4906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2336919"/>
              </p:ext>
            </p:extLst>
          </p:nvPr>
        </p:nvGraphicFramePr>
        <p:xfrm>
          <a:off x="5257800" y="1600200"/>
          <a:ext cx="3276600" cy="422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587" name="Equation" r:id="rId7" imgW="1574800" imgH="203200" progId="Equation.DSMT4">
                  <p:embed/>
                </p:oleObj>
              </mc:Choice>
              <mc:Fallback>
                <p:oleObj name="Equation" r:id="rId7" imgW="15748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257800" y="1600200"/>
                        <a:ext cx="3276600" cy="4228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Connector 9"/>
          <p:cNvCxnSpPr/>
          <p:nvPr/>
        </p:nvCxnSpPr>
        <p:spPr bwMode="auto">
          <a:xfrm>
            <a:off x="4572000" y="533400"/>
            <a:ext cx="0" cy="6172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6024263" y="6172200"/>
            <a:ext cx="182433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Lucida Grande"/>
                <a:cs typeface="Lucida Grande"/>
              </a:rPr>
              <a:t>A</a:t>
            </a:r>
            <a:r>
              <a:rPr lang="en-US" dirty="0" smtClean="0">
                <a:latin typeface="Lucida Grande"/>
                <a:cs typeface="Lucida Grande"/>
              </a:rPr>
              <a:t> </a:t>
            </a:r>
            <a:r>
              <a:rPr lang="en-US" dirty="0" smtClean="0">
                <a:latin typeface="Symbol" charset="2"/>
                <a:cs typeface="Symbol" charset="2"/>
              </a:rPr>
              <a:t>´</a:t>
            </a:r>
            <a:r>
              <a:rPr lang="en-US" dirty="0" smtClean="0">
                <a:latin typeface="Lucida Grande"/>
                <a:cs typeface="Lucida Grande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Lucida Grande"/>
                <a:cs typeface="Lucida Grande"/>
              </a:rPr>
              <a:t>B</a:t>
            </a:r>
            <a:r>
              <a:rPr lang="en-US" dirty="0" smtClean="0">
                <a:latin typeface="Lucida Grande"/>
                <a:cs typeface="Lucida Grande"/>
              </a:rPr>
              <a:t> = </a:t>
            </a:r>
            <a:r>
              <a:rPr lang="en-US" dirty="0" smtClean="0">
                <a:solidFill>
                  <a:srgbClr val="008000"/>
                </a:solidFill>
                <a:latin typeface="Lucida Grande"/>
                <a:cs typeface="Lucida Grande"/>
              </a:rPr>
              <a:t>C</a:t>
            </a:r>
            <a:endParaRPr lang="en-US" dirty="0">
              <a:solidFill>
                <a:srgbClr val="008000"/>
              </a:solidFill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2100091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4 variable V = C rt(RS)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" b="4312"/>
          <a:stretch/>
        </p:blipFill>
        <p:spPr>
          <a:xfrm>
            <a:off x="3687475" y="76200"/>
            <a:ext cx="5456525" cy="6781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2421467" cy="914400"/>
          </a:xfrm>
        </p:spPr>
        <p:txBody>
          <a:bodyPr/>
          <a:lstStyle/>
          <a:p>
            <a:r>
              <a:rPr lang="en-US" dirty="0" smtClean="0"/>
              <a:t>Four-variable </a:t>
            </a:r>
            <a:r>
              <a:rPr lang="en-US" dirty="0"/>
              <a:t>N</a:t>
            </a:r>
            <a:r>
              <a:rPr lang="en-US" dirty="0" smtClean="0"/>
              <a:t>omogram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3F00BF-1E43-4A43-BCC4-2CF72D0F87A8}" type="slidenum">
              <a:rPr lang="en-US" smtClean="0"/>
              <a:pPr>
                <a:defRPr/>
              </a:pPr>
              <a:t>66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228602"/>
            <a:ext cx="39408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90"/>
                </a:solidFill>
              </a:rPr>
              <a:t>Joseph Lipka, 1918, </a:t>
            </a:r>
            <a:r>
              <a:rPr lang="en-US" sz="1800" dirty="0">
                <a:solidFill>
                  <a:srgbClr val="000090"/>
                </a:solidFill>
              </a:rPr>
              <a:t>Fig. 29b, p. </a:t>
            </a:r>
            <a:r>
              <a:rPr lang="en-US" sz="1800" dirty="0" smtClean="0">
                <a:solidFill>
                  <a:srgbClr val="000090"/>
                </a:solidFill>
              </a:rPr>
              <a:t>58,</a:t>
            </a:r>
          </a:p>
          <a:p>
            <a:r>
              <a:rPr lang="en-US" sz="1800" dirty="0" smtClean="0">
                <a:solidFill>
                  <a:srgbClr val="000090"/>
                </a:solidFill>
              </a:rPr>
              <a:t>Graphical and Mechanical Computation,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6921935"/>
              </p:ext>
            </p:extLst>
          </p:nvPr>
        </p:nvGraphicFramePr>
        <p:xfrm>
          <a:off x="990600" y="1295400"/>
          <a:ext cx="1766794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44" name="Equation" r:id="rId5" imgW="698500" imgH="215900" progId="Equation.DSMT4">
                  <p:embed/>
                </p:oleObj>
              </mc:Choice>
              <mc:Fallback>
                <p:oleObj name="Equation" r:id="rId5" imgW="698500" imgH="215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0600" y="1295400"/>
                        <a:ext cx="1766794" cy="546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114800" y="838200"/>
            <a:ext cx="460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8000"/>
                </a:solidFill>
              </a:rPr>
              <a:t>S</a:t>
            </a:r>
            <a:endParaRPr lang="en-US" i="1" dirty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1200" y="838200"/>
            <a:ext cx="500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FF"/>
                </a:solidFill>
              </a:rPr>
              <a:t>R</a:t>
            </a:r>
            <a:endParaRPr lang="en-US" i="1" dirty="0">
              <a:solidFill>
                <a:srgbClr val="FF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86600" y="838200"/>
            <a:ext cx="500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V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77200" y="848380"/>
            <a:ext cx="520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C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4694993"/>
              </p:ext>
            </p:extLst>
          </p:nvPr>
        </p:nvGraphicFramePr>
        <p:xfrm>
          <a:off x="838200" y="1981200"/>
          <a:ext cx="2119312" cy="99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45" name="Equation" r:id="rId7" imgW="838200" imgH="393700" progId="Equation.DSMT4">
                  <p:embed/>
                </p:oleObj>
              </mc:Choice>
              <mc:Fallback>
                <p:oleObj name="Equation" r:id="rId7" imgW="8382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8200" y="1981200"/>
                        <a:ext cx="2119312" cy="996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873542" y="228600"/>
            <a:ext cx="460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6600"/>
                </a:solidFill>
              </a:rPr>
              <a:t>q</a:t>
            </a:r>
          </a:p>
        </p:txBody>
      </p:sp>
      <p:sp>
        <p:nvSpPr>
          <p:cNvPr id="13" name="Oval 12"/>
          <p:cNvSpPr/>
          <p:nvPr/>
        </p:nvSpPr>
        <p:spPr bwMode="auto">
          <a:xfrm>
            <a:off x="6870700" y="2603500"/>
            <a:ext cx="152400" cy="152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8521700" y="1943100"/>
            <a:ext cx="152400" cy="152400"/>
          </a:xfrm>
          <a:prstGeom prst="ellips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4089400" y="2870200"/>
            <a:ext cx="152400" cy="152400"/>
          </a:xfrm>
          <a:prstGeom prst="ellipse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6324600" y="3632200"/>
            <a:ext cx="152400" cy="152400"/>
          </a:xfrm>
          <a:prstGeom prst="ellipse">
            <a:avLst/>
          </a:prstGeom>
          <a:noFill/>
          <a:ln w="28575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17" name="Diamond 16"/>
          <p:cNvSpPr/>
          <p:nvPr/>
        </p:nvSpPr>
        <p:spPr bwMode="auto">
          <a:xfrm>
            <a:off x="5181600" y="3225800"/>
            <a:ext cx="228600" cy="228600"/>
          </a:xfrm>
          <a:prstGeom prst="diamond">
            <a:avLst/>
          </a:prstGeom>
          <a:noFill/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4800" y="3134142"/>
            <a:ext cx="3279263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Flow of water in a channel:</a:t>
            </a:r>
          </a:p>
          <a:p>
            <a:r>
              <a:rPr lang="en-US" sz="2200" dirty="0" smtClean="0"/>
              <a:t>    </a:t>
            </a:r>
            <a:r>
              <a:rPr lang="en-US" sz="2200" i="1" dirty="0" smtClean="0">
                <a:solidFill>
                  <a:srgbClr val="FF0000"/>
                </a:solidFill>
              </a:rPr>
              <a:t>V</a:t>
            </a:r>
            <a:r>
              <a:rPr lang="en-US" sz="2200" dirty="0" smtClean="0">
                <a:solidFill>
                  <a:srgbClr val="FF0000"/>
                </a:solidFill>
              </a:rPr>
              <a:t> = velocity.</a:t>
            </a:r>
          </a:p>
          <a:p>
            <a:r>
              <a:rPr lang="en-US" sz="2200" dirty="0"/>
              <a:t> </a:t>
            </a:r>
            <a:r>
              <a:rPr lang="en-US" sz="2200" dirty="0" smtClean="0"/>
              <a:t>   </a:t>
            </a:r>
            <a:r>
              <a:rPr lang="en-US" sz="2200" i="1" dirty="0" smtClean="0">
                <a:solidFill>
                  <a:srgbClr val="008000"/>
                </a:solidFill>
              </a:rPr>
              <a:t>S</a:t>
            </a:r>
            <a:r>
              <a:rPr lang="en-US" sz="2200" dirty="0" smtClean="0">
                <a:solidFill>
                  <a:srgbClr val="008000"/>
                </a:solidFill>
              </a:rPr>
              <a:t> = slope.</a:t>
            </a:r>
          </a:p>
          <a:p>
            <a:r>
              <a:rPr lang="en-US" sz="2200" dirty="0"/>
              <a:t> </a:t>
            </a:r>
            <a:r>
              <a:rPr lang="en-US" sz="2200" dirty="0" smtClean="0"/>
              <a:t>   </a:t>
            </a:r>
            <a:r>
              <a:rPr lang="en-US" sz="2200" i="1" dirty="0" smtClean="0">
                <a:solidFill>
                  <a:srgbClr val="FF00FF"/>
                </a:solidFill>
              </a:rPr>
              <a:t>R</a:t>
            </a:r>
            <a:r>
              <a:rPr lang="en-US" sz="2200" dirty="0" smtClean="0">
                <a:solidFill>
                  <a:srgbClr val="FF00FF"/>
                </a:solidFill>
              </a:rPr>
              <a:t> = hydraulic radius.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smtClean="0">
                <a:solidFill>
                  <a:schemeClr val="tx1"/>
                </a:solidFill>
              </a:rPr>
              <a:t>   </a:t>
            </a:r>
            <a:r>
              <a:rPr lang="en-US" sz="2200" i="1" dirty="0" smtClean="0">
                <a:solidFill>
                  <a:srgbClr val="0000FF"/>
                </a:solidFill>
              </a:rPr>
              <a:t>C</a:t>
            </a:r>
            <a:r>
              <a:rPr lang="en-US" sz="2200" dirty="0" smtClean="0">
                <a:solidFill>
                  <a:srgbClr val="0000FF"/>
                </a:solidFill>
              </a:rPr>
              <a:t> = coefficient</a:t>
            </a:r>
            <a:r>
              <a:rPr lang="en-US" sz="2200" dirty="0" smtClean="0">
                <a:solidFill>
                  <a:schemeClr val="tx1"/>
                </a:solidFill>
              </a:rPr>
              <a:t>.</a:t>
            </a:r>
            <a:endParaRPr lang="en-US" sz="2200" dirty="0">
              <a:solidFill>
                <a:srgbClr val="FF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1000" y="5235714"/>
            <a:ext cx="32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Given any three values, </a:t>
            </a:r>
          </a:p>
          <a:p>
            <a:pPr algn="ctr"/>
            <a:r>
              <a:rPr lang="en-US" sz="2000" dirty="0" smtClean="0"/>
              <a:t>the fourth can be determined.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6076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 Five variable nomgra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18640"/>
            <a:ext cx="8382000" cy="52924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590" y="100820"/>
            <a:ext cx="4191000" cy="457200"/>
          </a:xfrm>
        </p:spPr>
        <p:txBody>
          <a:bodyPr/>
          <a:lstStyle/>
          <a:p>
            <a:r>
              <a:rPr lang="en-US" dirty="0" smtClean="0"/>
              <a:t>Nomogram for </a:t>
            </a:r>
            <a:r>
              <a:rPr lang="en-US" dirty="0"/>
              <a:t>5</a:t>
            </a:r>
            <a:r>
              <a:rPr lang="en-US" dirty="0" smtClean="0"/>
              <a:t> Variables.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3F00BF-1E43-4A43-BCC4-2CF72D0F87A8}" type="slidenum">
              <a:rPr lang="en-US" smtClean="0"/>
              <a:pPr>
                <a:defRPr/>
              </a:pPr>
              <a:t>67</a:t>
            </a:fld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8298316"/>
              </p:ext>
            </p:extLst>
          </p:nvPr>
        </p:nvGraphicFramePr>
        <p:xfrm>
          <a:off x="4725988" y="143265"/>
          <a:ext cx="3689350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522" name="Equation" r:id="rId5" imgW="2108200" imgH="241300" progId="Equation.DSMT4">
                  <p:embed/>
                </p:oleObj>
              </mc:Choice>
              <mc:Fallback>
                <p:oleObj name="Equation" r:id="rId5" imgW="2108200" imgH="241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25988" y="143265"/>
                        <a:ext cx="3689350" cy="422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62000" y="1418640"/>
            <a:ext cx="420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Avenir Book"/>
                <a:cs typeface="Avenir Book"/>
              </a:rPr>
              <a:t>P</a:t>
            </a:r>
            <a:endParaRPr lang="en-US" sz="2400" i="1" dirty="0">
              <a:latin typeface="Avenir Book"/>
              <a:cs typeface="Avenir Boo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39594" y="1418640"/>
            <a:ext cx="398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Avenir Book"/>
                <a:cs typeface="Avenir Book"/>
              </a:rPr>
              <a:t>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74417" y="1651705"/>
            <a:ext cx="483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Avenir Book"/>
                <a:cs typeface="Avenir Book"/>
              </a:rPr>
              <a:t>N</a:t>
            </a:r>
            <a:endParaRPr lang="en-US" sz="2400" i="1" dirty="0">
              <a:latin typeface="Avenir Book"/>
              <a:cs typeface="Avenir 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4400" y="1875840"/>
            <a:ext cx="472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Avenir Book"/>
                <a:cs typeface="Avenir Book"/>
              </a:rPr>
              <a:t>D</a:t>
            </a:r>
            <a:endParaRPr lang="en-US" sz="2400" i="1" dirty="0">
              <a:latin typeface="Avenir Book"/>
              <a:cs typeface="Avenir Boo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81400" y="2099975"/>
            <a:ext cx="927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Avenir Book"/>
                <a:cs typeface="Avenir Book"/>
              </a:rPr>
              <a:t>(H.P.)</a:t>
            </a:r>
            <a:endParaRPr lang="en-US" sz="2400" i="1" dirty="0">
              <a:latin typeface="Avenir Book"/>
              <a:cs typeface="Avenir Book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914400" y="6400800"/>
            <a:ext cx="7391400" cy="379432"/>
          </a:xfrm>
          <a:prstGeom prst="rect">
            <a:avLst/>
          </a:prstGeom>
          <a:solidFill>
            <a:srgbClr val="D4E99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imes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0825212"/>
              </p:ext>
            </p:extLst>
          </p:nvPr>
        </p:nvGraphicFramePr>
        <p:xfrm>
          <a:off x="4254500" y="522287"/>
          <a:ext cx="3898900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523" name="Equation" r:id="rId7" imgW="2070100" imgH="330200" progId="Equation.DSMT4">
                  <p:embed/>
                </p:oleObj>
              </mc:Choice>
              <mc:Fallback>
                <p:oleObj name="Equation" r:id="rId7" imgW="2070100" imgH="330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254500" y="522287"/>
                        <a:ext cx="3898900" cy="620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52600" y="3018840"/>
            <a:ext cx="941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8000"/>
                </a:solidFill>
                <a:latin typeface="Lucida Grande"/>
                <a:cs typeface="Lucida Grande"/>
              </a:rPr>
              <a:t>P</a:t>
            </a:r>
            <a:r>
              <a:rPr lang="en-US" sz="2400" dirty="0" smtClean="0">
                <a:solidFill>
                  <a:srgbClr val="008000"/>
                </a:solidFill>
              </a:rPr>
              <a:t> </a:t>
            </a:r>
            <a:r>
              <a:rPr lang="en-US" sz="24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´ </a:t>
            </a:r>
            <a:r>
              <a:rPr lang="en-US" sz="2400" i="1" dirty="0" smtClean="0">
                <a:solidFill>
                  <a:srgbClr val="008000"/>
                </a:solidFill>
                <a:latin typeface="Lucida Grande"/>
                <a:cs typeface="Lucida Grande"/>
              </a:rPr>
              <a:t>L</a:t>
            </a:r>
            <a:endParaRPr lang="en-US" sz="2400" i="1" dirty="0">
              <a:solidFill>
                <a:srgbClr val="008000"/>
              </a:solidFill>
              <a:latin typeface="Lucida Grande"/>
              <a:cs typeface="Lucida Grande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16917" y="3933240"/>
            <a:ext cx="1227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  <a:latin typeface="Lucida Grande"/>
                <a:cs typeface="Lucida Grande"/>
              </a:rPr>
              <a:t>D</a:t>
            </a:r>
            <a:r>
              <a:rPr lang="en-US" i="1" baseline="30000" dirty="0" smtClean="0">
                <a:solidFill>
                  <a:srgbClr val="0000FF"/>
                </a:solidFill>
                <a:latin typeface="Lucida Grande"/>
                <a:cs typeface="Lucida Grande"/>
              </a:rPr>
              <a:t>2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´ </a:t>
            </a:r>
            <a:r>
              <a:rPr lang="en-US" sz="2400" i="1" dirty="0" smtClean="0">
                <a:solidFill>
                  <a:srgbClr val="0000FF"/>
                </a:solidFill>
                <a:latin typeface="Lucida Grande"/>
                <a:cs typeface="Lucida Grande"/>
              </a:rPr>
              <a:t>N</a:t>
            </a:r>
            <a:endParaRPr lang="en-US" sz="2400" i="1" dirty="0">
              <a:solidFill>
                <a:srgbClr val="0000FF"/>
              </a:solidFill>
              <a:latin typeface="Lucida Grande"/>
              <a:cs typeface="Lucida Grande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2590800" y="3463213"/>
            <a:ext cx="152400" cy="152400"/>
          </a:xfrm>
          <a:prstGeom prst="ellipse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5791200" y="3899204"/>
            <a:ext cx="152400" cy="152400"/>
          </a:xfrm>
          <a:prstGeom prst="ellips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5500" y="522287"/>
            <a:ext cx="3398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Power of a Piston Engine:</a:t>
            </a:r>
            <a:endParaRPr lang="en-US" sz="2400" dirty="0"/>
          </a:p>
        </p:txBody>
      </p:sp>
      <p:sp>
        <p:nvSpPr>
          <p:cNvPr id="19" name="Right Brace 18"/>
          <p:cNvSpPr/>
          <p:nvPr/>
        </p:nvSpPr>
        <p:spPr bwMode="auto">
          <a:xfrm>
            <a:off x="5029200" y="1494840"/>
            <a:ext cx="228600" cy="838200"/>
          </a:xfrm>
          <a:prstGeom prst="rightBrace">
            <a:avLst>
              <a:gd name="adj1" fmla="val 38333"/>
              <a:gd name="adj2" fmla="val 5000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53644" y="1704330"/>
            <a:ext cx="2594956" cy="369332"/>
          </a:xfrm>
          <a:prstGeom prst="rect">
            <a:avLst/>
          </a:prstGeom>
          <a:solidFill>
            <a:srgbClr val="D4E99E"/>
          </a:solidFill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solidFill>
                  <a:srgbClr val="0000FF"/>
                </a:solidFill>
                <a:latin typeface="Avenir Book"/>
                <a:cs typeface="Avenir Book"/>
              </a:rPr>
              <a:t>D</a:t>
            </a:r>
            <a:r>
              <a:rPr lang="en-US" sz="1800" i="1" dirty="0" smtClean="0">
                <a:latin typeface="Avenir Book"/>
                <a:cs typeface="Avenir Book"/>
              </a:rPr>
              <a:t> &amp; </a:t>
            </a:r>
            <a:r>
              <a:rPr lang="en-US" sz="1800" i="1" dirty="0" smtClean="0">
                <a:solidFill>
                  <a:srgbClr val="008000"/>
                </a:solidFill>
                <a:latin typeface="Avenir Book"/>
                <a:cs typeface="Avenir Book"/>
              </a:rPr>
              <a:t>L</a:t>
            </a:r>
            <a:r>
              <a:rPr lang="en-US" sz="1800" i="1" dirty="0" smtClean="0">
                <a:latin typeface="Avenir Book"/>
                <a:cs typeface="Avenir Book"/>
              </a:rPr>
              <a:t> </a:t>
            </a:r>
            <a:r>
              <a:rPr lang="en-US" sz="1800" dirty="0" smtClean="0">
                <a:latin typeface="+mn-lt"/>
                <a:cs typeface="Avenir Book"/>
              </a:rPr>
              <a:t>use the same scale.</a:t>
            </a:r>
            <a:endParaRPr lang="en-US" sz="1800" dirty="0">
              <a:latin typeface="Avenir Book"/>
              <a:cs typeface="Avenir Boo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0600" y="6400800"/>
            <a:ext cx="7204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000090"/>
                </a:solidFill>
              </a:rPr>
              <a:t>Joseph Lipka, 1918, Graphical and Mechanical Computation, Fig. 31b, p. 63</a:t>
            </a:r>
            <a:endParaRPr lang="en-US" sz="1800" dirty="0">
              <a:solidFill>
                <a:srgbClr val="00009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8200" y="990600"/>
            <a:ext cx="5682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P</a:t>
            </a:r>
            <a:r>
              <a:rPr lang="en-US" sz="1800" dirty="0" smtClean="0"/>
              <a:t> = Pressure;  </a:t>
            </a:r>
            <a:r>
              <a:rPr lang="en-US" sz="1800" i="1" dirty="0" smtClean="0"/>
              <a:t>L</a:t>
            </a:r>
            <a:r>
              <a:rPr lang="en-US" sz="1800" dirty="0" smtClean="0"/>
              <a:t> = Stroke;  </a:t>
            </a:r>
            <a:r>
              <a:rPr lang="en-US" sz="1800" i="1" dirty="0" smtClean="0"/>
              <a:t>D</a:t>
            </a:r>
            <a:r>
              <a:rPr lang="en-US" sz="1800" dirty="0" smtClean="0"/>
              <a:t> = Diameter;  </a:t>
            </a:r>
            <a:r>
              <a:rPr lang="en-US" sz="1800" i="1" dirty="0" smtClean="0"/>
              <a:t>N</a:t>
            </a:r>
            <a:r>
              <a:rPr lang="en-US" sz="1800" dirty="0" smtClean="0"/>
              <a:t> = Speed (rpm)</a:t>
            </a:r>
            <a:endParaRPr lang="en-US" sz="1800" dirty="0"/>
          </a:p>
        </p:txBody>
      </p:sp>
      <p:sp>
        <p:nvSpPr>
          <p:cNvPr id="22" name="Oval 21"/>
          <p:cNvSpPr/>
          <p:nvPr/>
        </p:nvSpPr>
        <p:spPr bwMode="auto">
          <a:xfrm>
            <a:off x="652022" y="3755629"/>
            <a:ext cx="119189" cy="134762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4525109" y="3200399"/>
            <a:ext cx="123091" cy="14005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4523561" y="4165344"/>
            <a:ext cx="124639" cy="122347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8382518" y="3407280"/>
            <a:ext cx="105781" cy="114684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6" name="8-Point Star 25"/>
          <p:cNvSpPr/>
          <p:nvPr/>
        </p:nvSpPr>
        <p:spPr bwMode="auto">
          <a:xfrm>
            <a:off x="4471140" y="3694587"/>
            <a:ext cx="228600" cy="228600"/>
          </a:xfrm>
          <a:prstGeom prst="star8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741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quadratic nomogram from macdraf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285" y="0"/>
            <a:ext cx="484251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5257800" cy="381000"/>
          </a:xfrm>
        </p:spPr>
        <p:txBody>
          <a:bodyPr/>
          <a:lstStyle/>
          <a:p>
            <a:r>
              <a:rPr lang="en-US" dirty="0" smtClean="0"/>
              <a:t>Quadratic Equation Solver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3F00BF-1E43-4A43-BCC4-2CF72D0F87A8}" type="slidenum">
              <a:rPr lang="en-US" smtClean="0"/>
              <a:pPr>
                <a:defRPr/>
              </a:pPr>
              <a:t>68</a:t>
            </a:fld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4488669"/>
              </p:ext>
            </p:extLst>
          </p:nvPr>
        </p:nvGraphicFramePr>
        <p:xfrm>
          <a:off x="228600" y="847224"/>
          <a:ext cx="2133600" cy="477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162" name="Equation" r:id="rId5" imgW="965200" imgH="215900" progId="Equation.DSMT4">
                  <p:embed/>
                </p:oleObj>
              </mc:Choice>
              <mc:Fallback>
                <p:oleObj name="Equation" r:id="rId5" imgW="965200" imgH="215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8600" y="847224"/>
                        <a:ext cx="2133600" cy="4772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2365772"/>
              </p:ext>
            </p:extLst>
          </p:nvPr>
        </p:nvGraphicFramePr>
        <p:xfrm>
          <a:off x="228600" y="3276599"/>
          <a:ext cx="2788144" cy="98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163" name="Equation" r:id="rId7" imgW="1219200" imgH="431800" progId="Equation.DSMT4">
                  <p:embed/>
                </p:oleObj>
              </mc:Choice>
              <mc:Fallback>
                <p:oleObj name="Equation" r:id="rId7" imgW="1219200" imgH="431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8600" y="3276599"/>
                        <a:ext cx="2788144" cy="987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7430660"/>
              </p:ext>
            </p:extLst>
          </p:nvPr>
        </p:nvGraphicFramePr>
        <p:xfrm>
          <a:off x="476250" y="4419600"/>
          <a:ext cx="2190750" cy="600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164" name="Equation" r:id="rId9" imgW="927100" imgH="254000" progId="Equation.DSMT4">
                  <p:embed/>
                </p:oleObj>
              </mc:Choice>
              <mc:Fallback>
                <p:oleObj name="Equation" r:id="rId9" imgW="927100" imgH="2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76250" y="4419600"/>
                        <a:ext cx="2190750" cy="6002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6674976"/>
              </p:ext>
            </p:extLst>
          </p:nvPr>
        </p:nvGraphicFramePr>
        <p:xfrm>
          <a:off x="1279611" y="1371600"/>
          <a:ext cx="3292389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165" name="Equation" r:id="rId11" imgW="1384300" imgH="469900" progId="Equation.DSMT4">
                  <p:embed/>
                </p:oleObj>
              </mc:Choice>
              <mc:Fallback>
                <p:oleObj name="Equation" r:id="rId11" imgW="1384300" imgH="469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279611" y="1371600"/>
                        <a:ext cx="3292389" cy="111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757702" y="609600"/>
            <a:ext cx="23100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Example shown:</a:t>
            </a:r>
          </a:p>
          <a:p>
            <a:pPr algn="ctr"/>
            <a:r>
              <a:rPr lang="en-US" sz="2400" i="1" dirty="0" smtClean="0"/>
              <a:t>p</a:t>
            </a:r>
            <a:r>
              <a:rPr lang="en-US" sz="2400" dirty="0" smtClean="0"/>
              <a:t> = -1</a:t>
            </a:r>
          </a:p>
          <a:p>
            <a:pPr algn="ctr"/>
            <a:r>
              <a:rPr lang="en-US" sz="2400" i="1" dirty="0" smtClean="0"/>
              <a:t>q</a:t>
            </a:r>
            <a:r>
              <a:rPr lang="en-US" sz="2400" dirty="0" smtClean="0"/>
              <a:t> = -6</a:t>
            </a:r>
          </a:p>
          <a:p>
            <a:pPr algn="ctr"/>
            <a:r>
              <a:rPr lang="en-US" sz="2400" i="1" dirty="0" smtClean="0"/>
              <a:t>x</a:t>
            </a:r>
            <a:r>
              <a:rPr lang="en-US" sz="2400" dirty="0" smtClean="0"/>
              <a:t> = 3, -2</a:t>
            </a:r>
            <a:endParaRPr lang="en-US" sz="2400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3730187"/>
              </p:ext>
            </p:extLst>
          </p:nvPr>
        </p:nvGraphicFramePr>
        <p:xfrm>
          <a:off x="685800" y="5175250"/>
          <a:ext cx="3232150" cy="114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166" name="Equation" r:id="rId13" imgW="1358900" imgH="482600" progId="Equation.DSMT4">
                  <p:embed/>
                </p:oleObj>
              </mc:Choice>
              <mc:Fallback>
                <p:oleObj name="Equation" r:id="rId13" imgW="1358900" imgH="482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85800" y="5175250"/>
                        <a:ext cx="3232150" cy="1149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Connector 8"/>
          <p:cNvCxnSpPr/>
          <p:nvPr/>
        </p:nvCxnSpPr>
        <p:spPr bwMode="auto">
          <a:xfrm>
            <a:off x="152400" y="2590800"/>
            <a:ext cx="4038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50800" y="6464300"/>
            <a:ext cx="55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90"/>
                </a:solidFill>
              </a:rPr>
              <a:t>(Wikipedia, 2019, “Nomogram”;  Author: </a:t>
            </a:r>
            <a:r>
              <a:rPr lang="en-US" sz="1800" dirty="0" err="1" smtClean="0">
                <a:solidFill>
                  <a:srgbClr val="000090"/>
                </a:solidFill>
              </a:rPr>
              <a:t>Szalkailstvan</a:t>
            </a:r>
            <a:r>
              <a:rPr lang="en-US" sz="1800" dirty="0" smtClean="0">
                <a:solidFill>
                  <a:srgbClr val="000090"/>
                </a:solidFill>
              </a:rPr>
              <a:t>.)</a:t>
            </a:r>
            <a:endParaRPr lang="en-US" sz="1800" dirty="0">
              <a:solidFill>
                <a:srgbClr val="00009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600" y="2724090"/>
            <a:ext cx="25136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or in normalized form: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1655868" y="457200"/>
            <a:ext cx="3449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(A specialized nomogram)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18903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creen Lipka's cubic soln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" t="3659" r="5034" b="7772"/>
          <a:stretch/>
        </p:blipFill>
        <p:spPr>
          <a:xfrm rot="16200000">
            <a:off x="3420618" y="1255014"/>
            <a:ext cx="5458968" cy="5137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3581400" cy="457200"/>
          </a:xfrm>
        </p:spPr>
        <p:txBody>
          <a:bodyPr/>
          <a:lstStyle/>
          <a:p>
            <a:r>
              <a:rPr lang="en-US" dirty="0" smtClean="0"/>
              <a:t>Cubic Equation Solver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3F00BF-1E43-4A43-BCC4-2CF72D0F87A8}" type="slidenum">
              <a:rPr lang="en-US" smtClean="0"/>
              <a:pPr>
                <a:defRPr/>
              </a:pPr>
              <a:t>69</a:t>
            </a:fld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5166703"/>
              </p:ext>
            </p:extLst>
          </p:nvPr>
        </p:nvGraphicFramePr>
        <p:xfrm>
          <a:off x="4622800" y="28321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50" name="Equation" r:id="rId5" imgW="114300" imgH="165100" progId="Equation.DSMT4">
                  <p:embed/>
                </p:oleObj>
              </mc:Choice>
              <mc:Fallback>
                <p:oleObj name="Equation" r:id="rId5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22800" y="28321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9428016"/>
              </p:ext>
            </p:extLst>
          </p:nvPr>
        </p:nvGraphicFramePr>
        <p:xfrm>
          <a:off x="990600" y="457200"/>
          <a:ext cx="2895600" cy="47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51" name="Equation" r:id="rId7" imgW="1320800" imgH="215900" progId="Equation.DSMT4">
                  <p:embed/>
                </p:oleObj>
              </mc:Choice>
              <mc:Fallback>
                <p:oleObj name="Equation" r:id="rId7" imgW="1320800" imgH="215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90600" y="457200"/>
                        <a:ext cx="2895600" cy="473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990600"/>
            <a:ext cx="16929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Transforms to:</a:t>
            </a:r>
            <a:endParaRPr lang="en-US" sz="20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0649747"/>
              </p:ext>
            </p:extLst>
          </p:nvPr>
        </p:nvGraphicFramePr>
        <p:xfrm>
          <a:off x="901700" y="1357086"/>
          <a:ext cx="1917700" cy="5479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52" name="Equation" r:id="rId9" imgW="889000" imgH="254000" progId="Equation.DSMT4">
                  <p:embed/>
                </p:oleObj>
              </mc:Choice>
              <mc:Fallback>
                <p:oleObj name="Equation" r:id="rId9" imgW="889000" imgH="2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01700" y="1357086"/>
                        <a:ext cx="1917700" cy="5479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5155" y="1828800"/>
            <a:ext cx="6406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with  </a:t>
            </a:r>
            <a:endParaRPr lang="en-US" sz="2000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9056095"/>
              </p:ext>
            </p:extLst>
          </p:nvPr>
        </p:nvGraphicFramePr>
        <p:xfrm>
          <a:off x="381000" y="2057400"/>
          <a:ext cx="1208088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53" name="Equation" r:id="rId11" imgW="635000" imgH="393700" progId="Equation.DSMT4">
                  <p:embed/>
                </p:oleObj>
              </mc:Choice>
              <mc:Fallback>
                <p:oleObj name="Equation" r:id="rId11" imgW="6350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81000" y="2057400"/>
                        <a:ext cx="1208088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602424"/>
              </p:ext>
            </p:extLst>
          </p:nvPr>
        </p:nvGraphicFramePr>
        <p:xfrm>
          <a:off x="1893032" y="1905000"/>
          <a:ext cx="1612168" cy="9301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54" name="Equation" r:id="rId13" imgW="812800" imgH="469900" progId="Equation.DSMT4">
                  <p:embed/>
                </p:oleObj>
              </mc:Choice>
              <mc:Fallback>
                <p:oleObj name="Equation" r:id="rId13" imgW="812800" imgH="469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893032" y="1905000"/>
                        <a:ext cx="1612168" cy="9301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981200" y="6488668"/>
            <a:ext cx="7146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90"/>
                </a:solidFill>
              </a:rPr>
              <a:t>Joseph Lipka, 1918, Graphical and Mechanical Computation, Fig. 19, p. 36</a:t>
            </a:r>
            <a:endParaRPr lang="en-US" sz="1800" dirty="0">
              <a:solidFill>
                <a:srgbClr val="000090"/>
              </a:solidFill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2747946"/>
              </p:ext>
            </p:extLst>
          </p:nvPr>
        </p:nvGraphicFramePr>
        <p:xfrm>
          <a:off x="486032" y="2819400"/>
          <a:ext cx="2866768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55" name="Equation" r:id="rId15" imgW="1473200" imgH="469900" progId="Equation.DSMT4">
                  <p:embed/>
                </p:oleObj>
              </mc:Choice>
              <mc:Fallback>
                <p:oleObj name="Equation" r:id="rId15" imgW="1473200" imgH="469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86032" y="2819400"/>
                        <a:ext cx="2866768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28600" y="4572000"/>
            <a:ext cx="304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 fixed value of </a:t>
            </a:r>
            <a:r>
              <a:rPr lang="en-US" sz="2000" i="1" dirty="0" smtClean="0"/>
              <a:t>z</a:t>
            </a:r>
            <a:r>
              <a:rPr lang="en-US" sz="2000" dirty="0" smtClean="0"/>
              <a:t> gives a straight line relationship between </a:t>
            </a:r>
            <a:r>
              <a:rPr lang="en-US" sz="2000" i="1" dirty="0" smtClean="0">
                <a:solidFill>
                  <a:srgbClr val="FF00FF"/>
                </a:solidFill>
              </a:rPr>
              <a:t>p</a:t>
            </a:r>
            <a:r>
              <a:rPr lang="en-US" sz="2000" dirty="0" smtClean="0"/>
              <a:t> and </a:t>
            </a:r>
            <a:r>
              <a:rPr lang="en-US" sz="2000" i="1" dirty="0" smtClean="0">
                <a:solidFill>
                  <a:srgbClr val="FF0000"/>
                </a:solidFill>
              </a:rPr>
              <a:t>q</a:t>
            </a:r>
            <a:r>
              <a:rPr lang="en-US" sz="2000" dirty="0"/>
              <a:t>.</a:t>
            </a:r>
            <a:endParaRPr lang="en-US" sz="2400" dirty="0"/>
          </a:p>
        </p:txBody>
      </p:sp>
      <p:cxnSp>
        <p:nvCxnSpPr>
          <p:cNvPr id="19" name="Straight Arrow Connector 18"/>
          <p:cNvCxnSpPr/>
          <p:nvPr/>
        </p:nvCxnSpPr>
        <p:spPr bwMode="auto">
          <a:xfrm flipH="1" flipV="1">
            <a:off x="6108700" y="647700"/>
            <a:ext cx="63500" cy="56007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6172200" y="533400"/>
            <a:ext cx="460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q</a:t>
            </a:r>
            <a:endParaRPr lang="en-US" i="1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 flipV="1">
            <a:off x="3352800" y="3632200"/>
            <a:ext cx="5702300" cy="635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8720058" y="3591580"/>
            <a:ext cx="462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p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72000" y="533400"/>
            <a:ext cx="9805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008000"/>
                </a:solidFill>
              </a:rPr>
              <a:t>z</a:t>
            </a:r>
            <a:r>
              <a:rPr lang="en-US" sz="2000" dirty="0" smtClean="0">
                <a:solidFill>
                  <a:srgbClr val="008000"/>
                </a:solidFill>
              </a:rPr>
              <a:t> = -1.1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44237" y="533400"/>
            <a:ext cx="9805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008000"/>
                </a:solidFill>
              </a:rPr>
              <a:t>z</a:t>
            </a:r>
            <a:r>
              <a:rPr lang="en-US" sz="2000" dirty="0" smtClean="0">
                <a:solidFill>
                  <a:srgbClr val="008000"/>
                </a:solidFill>
              </a:rPr>
              <a:t> = -0.8</a:t>
            </a:r>
            <a:endParaRPr lang="en-US" sz="2000" dirty="0">
              <a:solidFill>
                <a:srgbClr val="008000"/>
              </a:solidFill>
            </a:endParaRPr>
          </a:p>
        </p:txBody>
      </p:sp>
      <p:cxnSp>
        <p:nvCxnSpPr>
          <p:cNvPr id="28" name="Straight Connector 27"/>
          <p:cNvCxnSpPr>
            <a:stCxn id="25" idx="2"/>
          </p:cNvCxnSpPr>
          <p:nvPr/>
        </p:nvCxnSpPr>
        <p:spPr bwMode="auto">
          <a:xfrm>
            <a:off x="5062282" y="933510"/>
            <a:ext cx="119318" cy="36189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7272082" y="933510"/>
            <a:ext cx="119318" cy="36189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4572000" y="152400"/>
            <a:ext cx="3254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(</a:t>
            </a:r>
            <a:r>
              <a:rPr lang="en-US" sz="2000" dirty="0"/>
              <a:t>S</a:t>
            </a:r>
            <a:r>
              <a:rPr lang="en-US" sz="2000" dirty="0" smtClean="0"/>
              <a:t>howing only the real roots.)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600200" y="2133600"/>
            <a:ext cx="270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;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152400" y="4038600"/>
            <a:ext cx="2421231" cy="400110"/>
          </a:xfrm>
          <a:prstGeom prst="rect">
            <a:avLst/>
          </a:prstGeom>
          <a:noFill/>
          <a:ln w="285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Region of 3 real roots</a:t>
            </a:r>
            <a:endParaRPr lang="en-US" sz="2000" dirty="0">
              <a:solidFill>
                <a:srgbClr val="008000"/>
              </a:solidFill>
            </a:endParaRPr>
          </a:p>
        </p:txBody>
      </p:sp>
      <p:cxnSp>
        <p:nvCxnSpPr>
          <p:cNvPr id="18" name="Straight Arrow Connector 17"/>
          <p:cNvCxnSpPr>
            <a:stCxn id="15" idx="3"/>
          </p:cNvCxnSpPr>
          <p:nvPr/>
        </p:nvCxnSpPr>
        <p:spPr bwMode="auto">
          <a:xfrm flipV="1">
            <a:off x="2573631" y="3733801"/>
            <a:ext cx="1769769" cy="50485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4800600" y="4778514"/>
            <a:ext cx="2667000" cy="707886"/>
          </a:xfrm>
          <a:prstGeom prst="rect">
            <a:avLst/>
          </a:prstGeom>
          <a:solidFill>
            <a:srgbClr val="D4E99E"/>
          </a:solidFill>
          <a:ln w="28575" cmpd="sng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6600"/>
                </a:solidFill>
              </a:rPr>
              <a:t>Region of 1 real root and  2 imaginary roots</a:t>
            </a: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400" y="5562600"/>
            <a:ext cx="3428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Given (</a:t>
            </a:r>
            <a:r>
              <a:rPr lang="en-US" sz="2000" i="1" dirty="0" err="1" smtClean="0"/>
              <a:t>a</a:t>
            </a:r>
            <a:r>
              <a:rPr lang="en-US" sz="2000" dirty="0" err="1" smtClean="0"/>
              <a:t>,</a:t>
            </a:r>
            <a:r>
              <a:rPr lang="en-US" sz="2000" i="1" dirty="0" err="1" smtClean="0"/>
              <a:t>b</a:t>
            </a:r>
            <a:r>
              <a:rPr lang="en-US" sz="2000" dirty="0" err="1" smtClean="0"/>
              <a:t>,</a:t>
            </a:r>
            <a:r>
              <a:rPr lang="en-US" sz="2000" i="1" dirty="0" err="1" smtClean="0"/>
              <a:t>c</a:t>
            </a:r>
            <a:r>
              <a:rPr lang="en-US" sz="2000" dirty="0" err="1" smtClean="0"/>
              <a:t>,</a:t>
            </a:r>
            <a:r>
              <a:rPr lang="en-US" sz="2000" i="1" dirty="0" err="1" smtClean="0"/>
              <a:t>d</a:t>
            </a:r>
            <a:r>
              <a:rPr lang="en-US" sz="2000" dirty="0" smtClean="0"/>
              <a:t>), calculate (</a:t>
            </a:r>
            <a:r>
              <a:rPr lang="en-US" sz="2000" i="1" dirty="0" err="1" smtClean="0">
                <a:solidFill>
                  <a:srgbClr val="0000FF"/>
                </a:solidFill>
              </a:rPr>
              <a:t>p</a:t>
            </a:r>
            <a:r>
              <a:rPr lang="en-US" sz="2000" dirty="0" err="1" smtClean="0"/>
              <a:t>,</a:t>
            </a:r>
            <a:r>
              <a:rPr lang="en-US" sz="2000" i="1" dirty="0" err="1" smtClean="0">
                <a:solidFill>
                  <a:srgbClr val="FF0000"/>
                </a:solidFill>
              </a:rPr>
              <a:t>q</a:t>
            </a:r>
            <a:r>
              <a:rPr lang="en-US" sz="2000" dirty="0" smtClean="0"/>
              <a:t>) and plot, then find </a:t>
            </a:r>
            <a:r>
              <a:rPr lang="en-US" sz="2000" i="1" dirty="0" smtClean="0"/>
              <a:t>z</a:t>
            </a:r>
            <a:r>
              <a:rPr lang="en-US" sz="2000" dirty="0" smtClean="0"/>
              <a:t> by interpolation between the lines.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89274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400"/>
            <a:ext cx="7391400" cy="533400"/>
          </a:xfrm>
        </p:spPr>
        <p:txBody>
          <a:bodyPr/>
          <a:lstStyle/>
          <a:p>
            <a:r>
              <a:rPr lang="en-US" dirty="0" smtClean="0"/>
              <a:t>End of the Pre-electronic Age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7C52B4-FE5D-7C40-92A8-56580650A380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92800" y="5078380"/>
            <a:ext cx="317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Hewlett-Packard introduced the HP-35 log/trig handheld calculator in </a:t>
            </a:r>
            <a:r>
              <a:rPr lang="en-US" sz="2000" dirty="0" smtClean="0">
                <a:solidFill>
                  <a:srgbClr val="FF6600"/>
                </a:solidFill>
              </a:rPr>
              <a:t>1972</a:t>
            </a:r>
            <a:r>
              <a:rPr lang="en-US" sz="2000" dirty="0" smtClean="0"/>
              <a:t> for $400</a:t>
            </a:r>
            <a:r>
              <a:rPr lang="en-US" sz="2000" dirty="0" smtClean="0">
                <a:solidFill>
                  <a:srgbClr val="FF6600"/>
                </a:solidFill>
              </a:rPr>
              <a:t>.</a:t>
            </a:r>
            <a:endParaRPr lang="en-US" sz="2000" dirty="0">
              <a:solidFill>
                <a:srgbClr val="FF6600"/>
              </a:solidFill>
            </a:endParaRPr>
          </a:p>
        </p:txBody>
      </p:sp>
      <p:pic>
        <p:nvPicPr>
          <p:cNvPr id="5" name="Picture 4" descr="220px-Hp-3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812" y="990600"/>
            <a:ext cx="2497788" cy="3962400"/>
          </a:xfrm>
          <a:prstGeom prst="rect">
            <a:avLst/>
          </a:prstGeom>
        </p:spPr>
      </p:pic>
      <p:pic>
        <p:nvPicPr>
          <p:cNvPr id="6" name="Picture 5" descr="628px-Enia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45" y="1066800"/>
            <a:ext cx="4885055" cy="3733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" y="4772561"/>
            <a:ext cx="569812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ENIAC  </a:t>
            </a:r>
          </a:p>
          <a:p>
            <a:pPr algn="ctr"/>
            <a:r>
              <a:rPr lang="en-US" sz="2000" dirty="0" smtClean="0"/>
              <a:t>Electronic Numerical Integrator and Computer</a:t>
            </a:r>
          </a:p>
          <a:p>
            <a:pPr algn="ctr"/>
            <a:r>
              <a:rPr lang="en-US" sz="2000" dirty="0" smtClean="0"/>
              <a:t>The first electronic general-purpose computer.</a:t>
            </a:r>
          </a:p>
          <a:p>
            <a:pPr algn="ctr"/>
            <a:r>
              <a:rPr lang="en-US" sz="2000" dirty="0" smtClean="0"/>
              <a:t>Completed in </a:t>
            </a:r>
            <a:r>
              <a:rPr lang="en-US" sz="2000" dirty="0" smtClean="0">
                <a:solidFill>
                  <a:srgbClr val="FF6600"/>
                </a:solidFill>
              </a:rPr>
              <a:t>1945</a:t>
            </a:r>
            <a:r>
              <a:rPr lang="en-US" sz="2000" dirty="0" smtClean="0"/>
              <a:t> at the University of Pennsylvania.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057400" y="457200"/>
            <a:ext cx="5098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beginning of electronic calculation.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447800" y="6019800"/>
            <a:ext cx="3040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(</a:t>
            </a:r>
            <a:r>
              <a:rPr lang="en-US" sz="2000" i="1" dirty="0" smtClean="0">
                <a:solidFill>
                  <a:srgbClr val="0000FF"/>
                </a:solidFill>
              </a:rPr>
              <a:t>The beginning of the End</a:t>
            </a:r>
            <a:r>
              <a:rPr lang="en-US" sz="2000" dirty="0" smtClean="0"/>
              <a:t>.)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6248400" y="6019800"/>
            <a:ext cx="25209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(</a:t>
            </a:r>
            <a:r>
              <a:rPr lang="en-US" sz="2000" i="1" dirty="0" smtClean="0">
                <a:solidFill>
                  <a:srgbClr val="800080"/>
                </a:solidFill>
              </a:rPr>
              <a:t>Pretty much the End</a:t>
            </a:r>
            <a:r>
              <a:rPr lang="en-US" sz="2000" dirty="0" smtClean="0"/>
              <a:t>.)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6517621"/>
            <a:ext cx="39151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(Wikipedia, 2020, ENIAC, U.S. Army photo)</a:t>
            </a:r>
            <a:endParaRPr lang="en-US" sz="16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164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85800"/>
            <a:ext cx="2286000" cy="457200"/>
          </a:xfrm>
        </p:spPr>
        <p:txBody>
          <a:bodyPr/>
          <a:lstStyle/>
          <a:p>
            <a:r>
              <a:rPr lang="en-US" dirty="0" smtClean="0"/>
              <a:t>Special Papers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86800" y="76200"/>
            <a:ext cx="381000" cy="381000"/>
          </a:xfrm>
        </p:spPr>
        <p:txBody>
          <a:bodyPr/>
          <a:lstStyle/>
          <a:p>
            <a:pPr>
              <a:defRPr/>
            </a:pPr>
            <a:fld id="{907C52B4-FE5D-7C40-92A8-56580650A380}" type="slidenum">
              <a:rPr lang="en-US" smtClean="0"/>
              <a:pPr>
                <a:defRPr/>
              </a:pPr>
              <a:t>70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2514600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Plotting on graph paper with the right scale can reveal functionality. </a:t>
            </a:r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5842337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(Wikipedia, 2020, Logarithmic Scale;  Author: Soaring)  </a:t>
            </a:r>
            <a:endParaRPr lang="en-US" sz="1800" dirty="0"/>
          </a:p>
        </p:txBody>
      </p:sp>
      <p:pic>
        <p:nvPicPr>
          <p:cNvPr id="6" name="Picture 5" descr="499px-Logarithmic_Scales-mkII.svg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6"/>
          <a:stretch/>
        </p:blipFill>
        <p:spPr>
          <a:xfrm>
            <a:off x="2265995" y="304800"/>
            <a:ext cx="6909023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61201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977"/>
            <a:ext cx="4191000" cy="528423"/>
          </a:xfrm>
        </p:spPr>
        <p:txBody>
          <a:bodyPr/>
          <a:lstStyle/>
          <a:p>
            <a:r>
              <a:rPr lang="en-US" dirty="0" smtClean="0"/>
              <a:t>Normal Probability Paper.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6200" y="6400800"/>
            <a:ext cx="381000" cy="381000"/>
          </a:xfrm>
        </p:spPr>
        <p:txBody>
          <a:bodyPr/>
          <a:lstStyle/>
          <a:p>
            <a:pPr>
              <a:defRPr/>
            </a:pPr>
            <a:fld id="{6A3F00BF-1E43-4A43-BCC4-2CF72D0F87A8}" type="slidenum">
              <a:rPr lang="en-US" smtClean="0"/>
              <a:pPr>
                <a:defRPr/>
              </a:pPr>
              <a:t>71</a:t>
            </a:fld>
            <a:endParaRPr lang="en-US" dirty="0"/>
          </a:p>
        </p:txBody>
      </p:sp>
      <p:pic>
        <p:nvPicPr>
          <p:cNvPr id="4" name="Picture 3" descr="Screen 50 random tes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685800"/>
            <a:ext cx="3949700" cy="2749211"/>
          </a:xfrm>
          <a:prstGeom prst="rect">
            <a:avLst/>
          </a:prstGeom>
        </p:spPr>
      </p:pic>
      <p:sp>
        <p:nvSpPr>
          <p:cNvPr id="5" name="TextBox 15"/>
          <p:cNvSpPr txBox="1">
            <a:spLocks noChangeArrowheads="1"/>
          </p:cNvSpPr>
          <p:nvPr/>
        </p:nvSpPr>
        <p:spPr bwMode="auto">
          <a:xfrm>
            <a:off x="2125662" y="3352800"/>
            <a:ext cx="1379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/>
              <a:t>Test Number</a:t>
            </a:r>
          </a:p>
        </p:txBody>
      </p:sp>
      <p:sp>
        <p:nvSpPr>
          <p:cNvPr id="6" name="TextBox 16"/>
          <p:cNvSpPr txBox="1">
            <a:spLocks noChangeArrowheads="1"/>
          </p:cNvSpPr>
          <p:nvPr/>
        </p:nvSpPr>
        <p:spPr bwMode="auto">
          <a:xfrm>
            <a:off x="25504" y="1447800"/>
            <a:ext cx="7745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smtClean="0"/>
              <a:t>Test</a:t>
            </a:r>
          </a:p>
          <a:p>
            <a:pPr algn="ctr"/>
            <a:r>
              <a:rPr lang="en-US" sz="1800" dirty="0" smtClean="0"/>
              <a:t>Result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3810000" y="2362200"/>
            <a:ext cx="704114" cy="646331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latin typeface="Symbol" charset="2"/>
                <a:cs typeface="Symbol" charset="2"/>
              </a:rPr>
              <a:t>m</a:t>
            </a:r>
            <a:r>
              <a:rPr lang="en-US" sz="1800" dirty="0" smtClean="0"/>
              <a:t> = 5</a:t>
            </a:r>
          </a:p>
          <a:p>
            <a:r>
              <a:rPr lang="en-US" sz="1800" i="1" dirty="0" smtClean="0">
                <a:latin typeface="Symbol" charset="2"/>
                <a:cs typeface="Symbol" charset="2"/>
              </a:rPr>
              <a:t>s</a:t>
            </a:r>
            <a:r>
              <a:rPr lang="en-US" sz="1800" dirty="0" smtClean="0"/>
              <a:t> = 1</a:t>
            </a:r>
            <a:endParaRPr lang="en-US" sz="1800" dirty="0"/>
          </a:p>
        </p:txBody>
      </p:sp>
      <p:pic>
        <p:nvPicPr>
          <p:cNvPr id="8" name="Picture 7" descr="Screen 50 test cumulativ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76201"/>
            <a:ext cx="3799840" cy="33528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 bwMode="auto">
          <a:xfrm flipV="1">
            <a:off x="7543800" y="152400"/>
            <a:ext cx="0" cy="3048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 rot="16200000">
            <a:off x="4006334" y="1491734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Test Ranking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1143000" y="2438400"/>
            <a:ext cx="2355833" cy="584776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Fifty Random Points</a:t>
            </a:r>
          </a:p>
          <a:p>
            <a:pPr algn="ctr"/>
            <a:r>
              <a:rPr lang="en-US" sz="1600" dirty="0" smtClean="0"/>
              <a:t>from a normal distribution</a:t>
            </a:r>
            <a:endParaRPr lang="en-US" sz="1600" dirty="0"/>
          </a:p>
        </p:txBody>
      </p:sp>
      <p:sp>
        <p:nvSpPr>
          <p:cNvPr id="15" name="TextBox 16"/>
          <p:cNvSpPr txBox="1">
            <a:spLocks noChangeArrowheads="1"/>
          </p:cNvSpPr>
          <p:nvPr/>
        </p:nvSpPr>
        <p:spPr bwMode="auto">
          <a:xfrm>
            <a:off x="6475200" y="3321960"/>
            <a:ext cx="1752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smtClean="0"/>
              <a:t>Test Result</a:t>
            </a:r>
            <a:endParaRPr lang="en-US" sz="1800" dirty="0"/>
          </a:p>
        </p:txBody>
      </p:sp>
      <p:pic>
        <p:nvPicPr>
          <p:cNvPr id="16" name="Picture 15" descr="Screen 50 tests on normal probability pape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676" y="3683126"/>
            <a:ext cx="3716564" cy="3098674"/>
          </a:xfrm>
          <a:prstGeom prst="rect">
            <a:avLst/>
          </a:prstGeom>
        </p:spPr>
      </p:pic>
      <p:sp>
        <p:nvSpPr>
          <p:cNvPr id="9" name="TextBox 16"/>
          <p:cNvSpPr txBox="1">
            <a:spLocks noChangeArrowheads="1"/>
          </p:cNvSpPr>
          <p:nvPr/>
        </p:nvSpPr>
        <p:spPr bwMode="auto">
          <a:xfrm>
            <a:off x="7626350" y="5367792"/>
            <a:ext cx="1212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Test Result</a:t>
            </a:r>
          </a:p>
        </p:txBody>
      </p:sp>
      <p:cxnSp>
        <p:nvCxnSpPr>
          <p:cNvPr id="17" name="Straight Connector 16"/>
          <p:cNvCxnSpPr/>
          <p:nvPr/>
        </p:nvCxnSpPr>
        <p:spPr bwMode="auto">
          <a:xfrm flipV="1">
            <a:off x="6479008" y="3855676"/>
            <a:ext cx="2131592" cy="277372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flipV="1">
            <a:off x="7577820" y="3810000"/>
            <a:ext cx="0" cy="2819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3962400" y="4876800"/>
            <a:ext cx="1235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0090"/>
                </a:solidFill>
              </a:rPr>
              <a:t>Theoretical</a:t>
            </a:r>
          </a:p>
          <a:p>
            <a:pPr algn="ctr"/>
            <a:r>
              <a:rPr lang="en-US" sz="1800" dirty="0" smtClean="0">
                <a:solidFill>
                  <a:srgbClr val="000090"/>
                </a:solidFill>
              </a:rPr>
              <a:t>Quantiles</a:t>
            </a:r>
            <a:endParaRPr lang="en-US" sz="18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10812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ormal Probability Plotting Paper, Generated by ReliaSoft's Weibull++ Software - paper_normal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4" t="10663" r="5119" b="8000"/>
          <a:stretch/>
        </p:blipFill>
        <p:spPr>
          <a:xfrm>
            <a:off x="3733801" y="152400"/>
            <a:ext cx="5334000" cy="66402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" y="533400"/>
            <a:ext cx="3886200" cy="381000"/>
          </a:xfrm>
        </p:spPr>
        <p:txBody>
          <a:bodyPr/>
          <a:lstStyle/>
          <a:p>
            <a:r>
              <a:rPr lang="en-US" sz="2400" dirty="0" smtClean="0"/>
              <a:t>Normal Probability Paper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3F00BF-1E43-4A43-BCC4-2CF72D0F87A8}" type="slidenum">
              <a:rPr lang="en-US" smtClean="0"/>
              <a:pPr>
                <a:defRPr/>
              </a:pPr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659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Greninger Cha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622249"/>
            <a:ext cx="2286000" cy="27403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76200"/>
            <a:ext cx="2514600" cy="762000"/>
          </a:xfrm>
        </p:spPr>
        <p:txBody>
          <a:bodyPr/>
          <a:lstStyle/>
          <a:p>
            <a:r>
              <a:rPr lang="en-US" sz="2400" dirty="0" smtClean="0"/>
              <a:t>Examples of Special Charts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3F00BF-1E43-4A43-BCC4-2CF72D0F87A8}" type="slidenum">
              <a:rPr lang="en-US" smtClean="0"/>
              <a:pPr>
                <a:defRPr/>
              </a:pPr>
              <a:t>73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4572000"/>
            <a:ext cx="35021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Thermodynamic Charts</a:t>
            </a:r>
          </a:p>
          <a:p>
            <a:pPr algn="ctr"/>
            <a:r>
              <a:rPr lang="en-US" sz="2000" i="1" dirty="0" smtClean="0"/>
              <a:t>p-v</a:t>
            </a:r>
            <a:r>
              <a:rPr lang="en-US" sz="2000" dirty="0" smtClean="0"/>
              <a:t>, </a:t>
            </a:r>
            <a:r>
              <a:rPr lang="en-US" sz="2000" i="1" dirty="0" smtClean="0"/>
              <a:t>T-s</a:t>
            </a:r>
            <a:r>
              <a:rPr lang="en-US" sz="2000" dirty="0" smtClean="0"/>
              <a:t>, Mollier diagrams (</a:t>
            </a:r>
            <a:r>
              <a:rPr lang="en-US" sz="2000" i="1" dirty="0" smtClean="0"/>
              <a:t>h-s</a:t>
            </a:r>
            <a:r>
              <a:rPr lang="en-US" sz="2000" dirty="0" smtClean="0"/>
              <a:t>).</a:t>
            </a:r>
          </a:p>
        </p:txBody>
      </p:sp>
      <p:pic>
        <p:nvPicPr>
          <p:cNvPr id="5" name="Picture 4" descr="480px-Smith_chart_gen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0"/>
            <a:ext cx="3505200" cy="3505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48200" y="6210188"/>
            <a:ext cx="398167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Wulff Nets and </a:t>
            </a:r>
            <a:r>
              <a:rPr lang="en-US" sz="2000" dirty="0" err="1" smtClean="0"/>
              <a:t>Greninger</a:t>
            </a:r>
            <a:r>
              <a:rPr lang="en-US" sz="2000" dirty="0" smtClean="0"/>
              <a:t> Charts</a:t>
            </a:r>
          </a:p>
          <a:p>
            <a:pPr algn="ctr"/>
            <a:r>
              <a:rPr lang="en-US" sz="1800" dirty="0" smtClean="0"/>
              <a:t>Crystal orientation and X-ray diffraction.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86200" y="2398693"/>
            <a:ext cx="220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Smith Charts</a:t>
            </a:r>
          </a:p>
          <a:p>
            <a:pPr algn="ctr"/>
            <a:r>
              <a:rPr lang="en-US" sz="1800" dirty="0" smtClean="0"/>
              <a:t>Electrical Impedance and Reflectance.</a:t>
            </a:r>
          </a:p>
        </p:txBody>
      </p:sp>
      <p:pic>
        <p:nvPicPr>
          <p:cNvPr id="10" name="Picture 9" descr="Screen Wulff Pl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468698"/>
            <a:ext cx="2838928" cy="2817690"/>
          </a:xfrm>
          <a:prstGeom prst="rect">
            <a:avLst/>
          </a:prstGeom>
        </p:spPr>
      </p:pic>
      <p:pic>
        <p:nvPicPr>
          <p:cNvPr id="12" name="Picture 11" descr="Screen Mollier Diagram Moran-Shapir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43" y="76200"/>
            <a:ext cx="3431557" cy="4191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16200000">
            <a:off x="-87776" y="1360025"/>
            <a:ext cx="178741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/>
              <a:t>Enthalpy  (kJ/kg)</a:t>
            </a:r>
            <a:endParaRPr lang="en-US" sz="1800" dirty="0"/>
          </a:p>
        </p:txBody>
      </p:sp>
      <p:sp>
        <p:nvSpPr>
          <p:cNvPr id="14" name="TextBox 13"/>
          <p:cNvSpPr txBox="1"/>
          <p:nvPr/>
        </p:nvSpPr>
        <p:spPr>
          <a:xfrm>
            <a:off x="838200" y="4202668"/>
            <a:ext cx="1922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Entropy  kJ/(</a:t>
            </a:r>
            <a:r>
              <a:rPr lang="en-US" sz="1800" dirty="0" err="1" smtClean="0"/>
              <a:t>kg·K</a:t>
            </a:r>
            <a:r>
              <a:rPr lang="en-US" sz="1800" dirty="0" smtClean="0"/>
              <a:t>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0535882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533400"/>
          </a:xfrm>
        </p:spPr>
        <p:txBody>
          <a:bodyPr/>
          <a:lstStyle/>
          <a:p>
            <a:r>
              <a:rPr lang="en-US" dirty="0" smtClean="0"/>
              <a:t>Day 4  Conclusions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7C52B4-FE5D-7C40-92A8-56580650A380}" type="slidenum">
              <a:rPr lang="en-US" smtClean="0"/>
              <a:pPr>
                <a:defRPr/>
              </a:pPr>
              <a:t>74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1295400"/>
            <a:ext cx="86868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•  Nomograms are easy to understand and use.</a:t>
            </a:r>
          </a:p>
          <a:p>
            <a:endParaRPr lang="en-US" dirty="0"/>
          </a:p>
          <a:p>
            <a:r>
              <a:rPr lang="en-US" dirty="0" smtClean="0"/>
              <a:t>•  Treatment of probability paper (normal/Weibell) needs more work.</a:t>
            </a:r>
          </a:p>
          <a:p>
            <a:r>
              <a:rPr lang="en-US" dirty="0" smtClean="0"/>
              <a:t>	</a:t>
            </a:r>
            <a:r>
              <a:rPr lang="en-US" sz="2000" dirty="0" smtClean="0"/>
              <a:t>The topic should be common to all our students.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•  Specialized charts are difficult to explain in a limited time.</a:t>
            </a:r>
          </a:p>
          <a:p>
            <a:r>
              <a:rPr lang="en-US" dirty="0"/>
              <a:t> </a:t>
            </a:r>
            <a:r>
              <a:rPr lang="en-US" dirty="0" smtClean="0"/>
              <a:t>        	</a:t>
            </a:r>
            <a:r>
              <a:rPr lang="en-US" sz="2000" dirty="0" smtClean="0"/>
              <a:t>They generally require more advanced study in a particular discipline.</a:t>
            </a:r>
          </a:p>
          <a:p>
            <a:endParaRPr lang="en-US" sz="2000" dirty="0"/>
          </a:p>
          <a:p>
            <a:r>
              <a:rPr lang="en-US" dirty="0" smtClean="0"/>
              <a:t>•  We need to develop a better hands-on project for the day.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51993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09600"/>
          </a:xfrm>
        </p:spPr>
        <p:txBody>
          <a:bodyPr/>
          <a:lstStyle/>
          <a:p>
            <a:r>
              <a:rPr lang="en-US" sz="3200" dirty="0" smtClean="0">
                <a:solidFill>
                  <a:srgbClr val="008000"/>
                </a:solidFill>
              </a:rPr>
              <a:t>Overall Conclusions</a:t>
            </a:r>
            <a:endParaRPr lang="en-US" sz="3200" dirty="0">
              <a:solidFill>
                <a:srgbClr val="008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7C52B4-FE5D-7C40-92A8-56580650A380}" type="slidenum">
              <a:rPr lang="en-US" smtClean="0"/>
              <a:pPr>
                <a:defRPr/>
              </a:pPr>
              <a:t>75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762000"/>
            <a:ext cx="86106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•  No exams &amp; no written assignments ⇒ Learning hard to evaluate.</a:t>
            </a:r>
          </a:p>
          <a:p>
            <a:endParaRPr lang="en-US" sz="1600" dirty="0"/>
          </a:p>
          <a:p>
            <a:r>
              <a:rPr lang="en-US" dirty="0" smtClean="0"/>
              <a:t>•  Students seemed comfortable with the required calculus.</a:t>
            </a:r>
          </a:p>
          <a:p>
            <a:endParaRPr lang="en-US" sz="1600" dirty="0"/>
          </a:p>
          <a:p>
            <a:r>
              <a:rPr lang="en-US" dirty="0" smtClean="0"/>
              <a:t>•  Students were not very facile with basic arithmetic.</a:t>
            </a:r>
          </a:p>
          <a:p>
            <a:endParaRPr lang="en-US" sz="1600" dirty="0"/>
          </a:p>
          <a:p>
            <a:r>
              <a:rPr lang="en-US" dirty="0" smtClean="0"/>
              <a:t>•  Students enjoyed most the hands-on experience with instruments.</a:t>
            </a:r>
          </a:p>
          <a:p>
            <a:endParaRPr lang="en-US" sz="1600" dirty="0"/>
          </a:p>
          <a:p>
            <a:r>
              <a:rPr lang="en-US" dirty="0" smtClean="0"/>
              <a:t>•  Planimeters and Integrators should be given separate days.</a:t>
            </a:r>
          </a:p>
          <a:p>
            <a:endParaRPr lang="en-US" sz="1600" dirty="0"/>
          </a:p>
          <a:p>
            <a:r>
              <a:rPr lang="en-US" dirty="0" smtClean="0"/>
              <a:t>•  Unlikely to work as a remote learning activity</a:t>
            </a:r>
          </a:p>
          <a:p>
            <a:r>
              <a:rPr lang="en-US" dirty="0"/>
              <a:t>	</a:t>
            </a:r>
            <a:r>
              <a:rPr lang="en-US" dirty="0" smtClean="0"/>
              <a:t>⇒ </a:t>
            </a:r>
            <a:r>
              <a:rPr lang="en-US" dirty="0"/>
              <a:t>P</a:t>
            </a:r>
            <a:r>
              <a:rPr lang="en-US" dirty="0" smtClean="0"/>
              <a:t>andemic means the 2020 offering remains uncertain.</a:t>
            </a:r>
          </a:p>
          <a:p>
            <a:endParaRPr lang="en-US" sz="1100" dirty="0"/>
          </a:p>
          <a:p>
            <a:r>
              <a:rPr lang="en-US" dirty="0" smtClean="0">
                <a:solidFill>
                  <a:srgbClr val="FF0000"/>
                </a:solidFill>
              </a:rPr>
              <a:t>• 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Topic is ripe for expansion into a full term course on the </a:t>
            </a:r>
          </a:p>
          <a:p>
            <a:r>
              <a:rPr lang="en-US" dirty="0">
                <a:solidFill>
                  <a:srgbClr val="FF0000"/>
                </a:solidFill>
              </a:rPr>
              <a:t>	</a:t>
            </a:r>
            <a:r>
              <a:rPr lang="en-US" dirty="0" smtClean="0">
                <a:solidFill>
                  <a:srgbClr val="FF0000"/>
                </a:solidFill>
              </a:rPr>
              <a:t>history of technology.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19600" y="5562600"/>
            <a:ext cx="410851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Thanks.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Corrections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smtClean="0"/>
              <a:t>and</a:t>
            </a:r>
            <a:r>
              <a:rPr lang="en-US" dirty="0" smtClean="0">
                <a:solidFill>
                  <a:srgbClr val="008000"/>
                </a:solidFill>
              </a:rPr>
              <a:t> Suggestions to:</a:t>
            </a:r>
            <a:endParaRPr lang="en-US" dirty="0">
              <a:solidFill>
                <a:srgbClr val="008000"/>
              </a:solidFill>
            </a:endParaRPr>
          </a:p>
          <a:p>
            <a:r>
              <a:rPr lang="en-US" dirty="0" err="1" smtClean="0">
                <a:solidFill>
                  <a:srgbClr val="008000"/>
                </a:solidFill>
              </a:rPr>
              <a:t>harold.j.frost</a:t>
            </a:r>
            <a:r>
              <a:rPr lang="en-US" dirty="0" err="1">
                <a:solidFill>
                  <a:srgbClr val="008000"/>
                </a:solidFill>
              </a:rPr>
              <a:t>@</a:t>
            </a:r>
            <a:r>
              <a:rPr lang="en-US" dirty="0" err="1" smtClean="0">
                <a:solidFill>
                  <a:srgbClr val="008000"/>
                </a:solidFill>
              </a:rPr>
              <a:t>dartmouth.edu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933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858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ea typeface="ＭＳ Ｐゴシック" pitchFamily="-1" charset="-128"/>
                <a:cs typeface="ＭＳ Ｐゴシック" pitchFamily="-1" charset="-128"/>
              </a:rPr>
              <a:t>Factors for Judging Computing Techniques </a:t>
            </a:r>
            <a:endParaRPr lang="en-US" sz="3200" dirty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5375" name="Slide Number Placeholder 25"/>
          <p:cNvSpPr>
            <a:spLocks noGrp="1"/>
          </p:cNvSpPr>
          <p:nvPr>
            <p:ph type="sldNum" sz="quarter" idx="12"/>
          </p:nvPr>
        </p:nvSpPr>
        <p:spPr>
          <a:noFill/>
          <a:ln>
            <a:headEnd/>
            <a:tailEnd/>
          </a:ln>
        </p:spPr>
        <p:txBody>
          <a:bodyPr/>
          <a:lstStyle/>
          <a:p>
            <a:fld id="{3BCAAF38-E51B-5B48-AEAC-7578B0908444}" type="slidenum">
              <a:rPr lang="en-US" smtClean="0">
                <a:latin typeface="Times" pitchFamily="-1" charset="0"/>
              </a:rPr>
              <a:pPr/>
              <a:t>8</a:t>
            </a:fld>
            <a:endParaRPr lang="en-US" dirty="0" smtClean="0">
              <a:latin typeface="Times" pitchFamily="-1" charset="0"/>
            </a:endParaRPr>
          </a:p>
        </p:txBody>
      </p:sp>
      <p:sp>
        <p:nvSpPr>
          <p:cNvPr id="24" name="TextBox 2"/>
          <p:cNvSpPr txBox="1">
            <a:spLocks noChangeArrowheads="1"/>
          </p:cNvSpPr>
          <p:nvPr/>
        </p:nvSpPr>
        <p:spPr bwMode="auto">
          <a:xfrm>
            <a:off x="838200" y="1600200"/>
            <a:ext cx="77724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•  </a:t>
            </a:r>
            <a:r>
              <a:rPr lang="en-US" dirty="0" smtClean="0"/>
              <a:t>Accuracy.</a:t>
            </a:r>
          </a:p>
          <a:p>
            <a:endParaRPr lang="en-US" sz="1600" dirty="0"/>
          </a:p>
          <a:p>
            <a:r>
              <a:rPr lang="en-US" dirty="0"/>
              <a:t>•  </a:t>
            </a:r>
            <a:r>
              <a:rPr lang="en-US" dirty="0" smtClean="0"/>
              <a:t>Precision.</a:t>
            </a:r>
          </a:p>
          <a:p>
            <a:endParaRPr lang="en-US" sz="1600" dirty="0"/>
          </a:p>
          <a:p>
            <a:r>
              <a:rPr lang="en-US" dirty="0"/>
              <a:t>•  </a:t>
            </a:r>
            <a:r>
              <a:rPr lang="en-US" dirty="0" smtClean="0"/>
              <a:t>Effort (Labor) of the Computation. </a:t>
            </a:r>
          </a:p>
          <a:p>
            <a:endParaRPr lang="en-US" sz="1600" dirty="0"/>
          </a:p>
          <a:p>
            <a:r>
              <a:rPr lang="en-US" dirty="0" smtClean="0"/>
              <a:t>•  Cost of the required Equipment (Capital Investment).   </a:t>
            </a:r>
            <a:r>
              <a:rPr lang="en-US" sz="2000" dirty="0" smtClean="0"/>
              <a:t>   </a:t>
            </a:r>
            <a:endParaRPr lang="en-US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381001" y="990600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  <a:ea typeface="ＭＳ Ｐゴシック" pitchFamily="-1" charset="-128"/>
                <a:cs typeface="ＭＳ Ｐゴシック" pitchFamily="-1" charset="-128"/>
              </a:rPr>
              <a:t>Calculations inevitably present a trade-off among various factors.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81000" y="4343400"/>
            <a:ext cx="838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8788" indent="-458788"/>
            <a:r>
              <a:rPr lang="en-US" dirty="0" smtClean="0"/>
              <a:t>The trade-off between initial costs (mostly for the equipment) and operating costs (mostly labor) is a commonplace issue.</a:t>
            </a:r>
          </a:p>
          <a:p>
            <a:pPr marL="458788" indent="-458788"/>
            <a:endParaRPr lang="en-US" dirty="0"/>
          </a:p>
          <a:p>
            <a:pPr marL="458788" indent="-458788"/>
            <a:r>
              <a:rPr lang="en-US" dirty="0" smtClean="0"/>
              <a:t>The factors of Accuracy and Precision require more comment.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008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precise-accurate 20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599"/>
            <a:ext cx="5815854" cy="4800601"/>
          </a:xfrm>
          <a:prstGeom prst="rect">
            <a:avLst/>
          </a:prstGeom>
        </p:spPr>
      </p:pic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7772400" cy="381000"/>
          </a:xfrm>
        </p:spPr>
        <p:txBody>
          <a:bodyPr/>
          <a:lstStyle/>
          <a:p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Precision versus Accuracy (Lack of Bias)</a:t>
            </a:r>
          </a:p>
        </p:txBody>
      </p:sp>
      <p:sp>
        <p:nvSpPr>
          <p:cNvPr id="83971" name="TextBox 2"/>
          <p:cNvSpPr txBox="1">
            <a:spLocks noChangeArrowheads="1"/>
          </p:cNvSpPr>
          <p:nvPr/>
        </p:nvSpPr>
        <p:spPr bwMode="auto">
          <a:xfrm>
            <a:off x="101600" y="525462"/>
            <a:ext cx="9042400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200" dirty="0"/>
              <a:t>Accuracy is the degree of closeness to the "true" value of a measured quantity.</a:t>
            </a:r>
          </a:p>
          <a:p>
            <a:endParaRPr lang="en-US" sz="400" dirty="0"/>
          </a:p>
          <a:p>
            <a:r>
              <a:rPr lang="en-US" sz="2200" dirty="0"/>
              <a:t>Precision is the degree to which repeated measurements yield the same value.</a:t>
            </a:r>
          </a:p>
        </p:txBody>
      </p:sp>
      <p:sp>
        <p:nvSpPr>
          <p:cNvPr id="8397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152400"/>
            <a:ext cx="381000" cy="381000"/>
          </a:xfrm>
          <a:noFill/>
          <a:ln>
            <a:headEnd/>
            <a:tailEnd/>
          </a:ln>
        </p:spPr>
        <p:txBody>
          <a:bodyPr/>
          <a:lstStyle/>
          <a:p>
            <a:fld id="{315B6949-F322-8149-94BC-9F4CB178F6BA}" type="slidenum">
              <a:rPr lang="en-US" smtClean="0">
                <a:latin typeface="Times" pitchFamily="-1" charset="0"/>
              </a:rPr>
              <a:pPr/>
              <a:t>9</a:t>
            </a:fld>
            <a:endParaRPr lang="en-US" dirty="0" smtClean="0">
              <a:latin typeface="Times" pitchFamily="-1" charset="0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5867400" y="1600200"/>
            <a:ext cx="3276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/>
              <a:t>New ASTM standard </a:t>
            </a:r>
            <a:r>
              <a:rPr lang="en-US" sz="2000" dirty="0" smtClean="0"/>
              <a:t>E177-10 (November 2010),  replaced  “accuracy” </a:t>
            </a:r>
            <a:r>
              <a:rPr lang="en-US" sz="2000" dirty="0"/>
              <a:t>and </a:t>
            </a:r>
            <a:r>
              <a:rPr lang="en-US" sz="2000" dirty="0" smtClean="0"/>
              <a:t>“accurate” </a:t>
            </a:r>
            <a:endParaRPr lang="en-US" sz="2000" dirty="0"/>
          </a:p>
          <a:p>
            <a:pPr algn="ctr"/>
            <a:r>
              <a:rPr lang="en-US" sz="2000" dirty="0" smtClean="0"/>
              <a:t> with “bias” </a:t>
            </a:r>
            <a:r>
              <a:rPr lang="en-US" sz="2000" dirty="0"/>
              <a:t>and </a:t>
            </a:r>
            <a:r>
              <a:rPr lang="en-US" sz="2000" dirty="0" smtClean="0"/>
              <a:t>“unbiased”.</a:t>
            </a:r>
            <a:endParaRPr lang="en-US" sz="2000" dirty="0"/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5791200" y="3289280"/>
            <a:ext cx="33528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dirty="0" smtClean="0"/>
              <a:t>The </a:t>
            </a:r>
            <a:r>
              <a:rPr lang="en-US" sz="1800" dirty="0"/>
              <a:t>definition of accuracy implies the "true" value can be known</a:t>
            </a:r>
            <a:r>
              <a:rPr lang="en-US" sz="1800" dirty="0" smtClean="0"/>
              <a:t>.</a:t>
            </a:r>
          </a:p>
          <a:p>
            <a:endParaRPr lang="en-US" sz="1800" dirty="0"/>
          </a:p>
          <a:p>
            <a:r>
              <a:rPr lang="en-US" sz="1800" dirty="0"/>
              <a:t>Without </a:t>
            </a:r>
            <a:r>
              <a:rPr lang="en-US" sz="1800" dirty="0" smtClean="0"/>
              <a:t>knowing </a:t>
            </a:r>
            <a:r>
              <a:rPr lang="en-US" sz="1800" dirty="0"/>
              <a:t>the "true value" the distinction is difficult to apply</a:t>
            </a:r>
            <a:r>
              <a:rPr lang="en-US" sz="1800" dirty="0" smtClean="0"/>
              <a:t>.</a:t>
            </a:r>
          </a:p>
          <a:p>
            <a:endParaRPr lang="en-US" sz="1800" dirty="0"/>
          </a:p>
          <a:p>
            <a:r>
              <a:rPr lang="en-US" sz="1800" dirty="0"/>
              <a:t>In ordinary calculations, "Precision" and "Accuracy" get mixed up and </a:t>
            </a:r>
            <a:r>
              <a:rPr lang="en-US" sz="1800" dirty="0" smtClean="0"/>
              <a:t>lumped </a:t>
            </a:r>
            <a:r>
              <a:rPr lang="en-US" sz="1800" dirty="0"/>
              <a:t>together as "Accuracy" or </a:t>
            </a:r>
            <a:r>
              <a:rPr lang="en-US" sz="1800" dirty="0" smtClean="0"/>
              <a:t>”Number  </a:t>
            </a:r>
            <a:r>
              <a:rPr lang="en-US" sz="1800" dirty="0"/>
              <a:t>of Significant </a:t>
            </a:r>
            <a:r>
              <a:rPr lang="en-US" sz="1800" dirty="0" smtClean="0"/>
              <a:t>Figures” or</a:t>
            </a:r>
          </a:p>
          <a:p>
            <a:r>
              <a:rPr lang="en-US" sz="1800" dirty="0" smtClean="0"/>
              <a:t>“Number of Significant Digits”.  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15834</TotalTime>
  <Words>5272</Words>
  <Application>Microsoft Macintosh PowerPoint</Application>
  <PresentationFormat>On-screen Show (4:3)</PresentationFormat>
  <Paragraphs>831</Paragraphs>
  <Slides>75</Slides>
  <Notes>42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7" baseType="lpstr">
      <vt:lpstr>Blank</vt:lpstr>
      <vt:lpstr>Equation</vt:lpstr>
      <vt:lpstr>Computing before Electronics</vt:lpstr>
      <vt:lpstr>Sylvanus Thayer</vt:lpstr>
      <vt:lpstr>Dartmouth Winter Interim</vt:lpstr>
      <vt:lpstr>Four Days - Four Different Topics</vt:lpstr>
      <vt:lpstr>Historical Perspective is Important</vt:lpstr>
      <vt:lpstr>Numeracy Probably Tracked Literacy.</vt:lpstr>
      <vt:lpstr>End of the Pre-electronic Age</vt:lpstr>
      <vt:lpstr>Factors for Judging Computing Techniques </vt:lpstr>
      <vt:lpstr>Precision versus Accuracy (Lack of Bias)</vt:lpstr>
      <vt:lpstr>Day 1:  The Logarithmic Scale and The Slide Rule.    </vt:lpstr>
      <vt:lpstr>Introduction to The Logarithmic Scale</vt:lpstr>
      <vt:lpstr>Using Logarithms</vt:lpstr>
      <vt:lpstr>Single Scale Instruments</vt:lpstr>
      <vt:lpstr>Basic slide rule operations must be taught from scratch.</vt:lpstr>
      <vt:lpstr>Victor Mayer Amédée Mannheim</vt:lpstr>
      <vt:lpstr>Pickett Model N-3-ES</vt:lpstr>
      <vt:lpstr>Hyperlink to Virtual Slide Rule</vt:lpstr>
      <vt:lpstr>Students were given a used K&amp;E log-log model and a circular sliderule kit.</vt:lpstr>
      <vt:lpstr>Slide Rule Accuracy</vt:lpstr>
      <vt:lpstr>Alternative Slide Rule Geometries</vt:lpstr>
      <vt:lpstr>Examples of Alternative Slide Rule Geometries</vt:lpstr>
      <vt:lpstr>A Lesson of the Logarithmic Scale:  Benford's Law*</vt:lpstr>
      <vt:lpstr>Distributions on a Logarithmic Scale</vt:lpstr>
      <vt:lpstr>Populations of countries of the world</vt:lpstr>
      <vt:lpstr>Day 1 Conclusions</vt:lpstr>
      <vt:lpstr>Day 2:  Planimeters and Integrators.</vt:lpstr>
      <vt:lpstr>Area as the integral of rectangular increments</vt:lpstr>
      <vt:lpstr>The Amsler Polar Planimeter of 1854</vt:lpstr>
      <vt:lpstr>Rolling/Sliding Dial on a Linear Track</vt:lpstr>
      <vt:lpstr>Wheel with Rolling &amp; Sliding for the Recording Dial.</vt:lpstr>
      <vt:lpstr>Operation of the Polar Planimeter </vt:lpstr>
      <vt:lpstr>Some Other Planimeter Designs</vt:lpstr>
      <vt:lpstr>Radial Planimeters</vt:lpstr>
      <vt:lpstr>Daily Chart for Pressure Difference Record</vt:lpstr>
      <vt:lpstr>American Meter Co. - Square Root Planimeter</vt:lpstr>
      <vt:lpstr>More Complex Integrals:  Moments of Area</vt:lpstr>
      <vt:lpstr>Amsler Integrators</vt:lpstr>
      <vt:lpstr>Amsler Integrators</vt:lpstr>
      <vt:lpstr>Integrator Operations</vt:lpstr>
      <vt:lpstr>Stability of Ships</vt:lpstr>
      <vt:lpstr>Calculation of the Centroid Location</vt:lpstr>
      <vt:lpstr>Calculation of the Centroid Location</vt:lpstr>
      <vt:lpstr>To find the Center of an Arbitrary Shape by Integrating around the Perimeter.</vt:lpstr>
      <vt:lpstr>Sketch of Integrator Use.</vt:lpstr>
      <vt:lpstr>Determination of Curves of Stability</vt:lpstr>
      <vt:lpstr>Related Instruments that were not covered.</vt:lpstr>
      <vt:lpstr>Day 2  Conclusions:</vt:lpstr>
      <vt:lpstr>Day 3: Mechanical Calculations </vt:lpstr>
      <vt:lpstr>Napier’s Bones</vt:lpstr>
      <vt:lpstr>Multiplication with Napier’s Rods</vt:lpstr>
      <vt:lpstr>Genaille-Lucas Rulers</vt:lpstr>
      <vt:lpstr>Genaille-Lucas Division Rulers</vt:lpstr>
      <vt:lpstr>Troncet Type Adding Machines</vt:lpstr>
      <vt:lpstr>Early Elaborate Adding Machines</vt:lpstr>
      <vt:lpstr>Arithmometer</vt:lpstr>
      <vt:lpstr>Other Adding Machines</vt:lpstr>
      <vt:lpstr>Key Driven Adding Machines</vt:lpstr>
      <vt:lpstr>Office with 15 Comptometers (1947).</vt:lpstr>
      <vt:lpstr>CURTA Calculator </vt:lpstr>
      <vt:lpstr>Charles Babbage</vt:lpstr>
      <vt:lpstr>PowerPoint Presentation</vt:lpstr>
      <vt:lpstr>Difference Engine by Georg Scheutz</vt:lpstr>
      <vt:lpstr>Day 3  Conclusions</vt:lpstr>
      <vt:lpstr>Day 4:  Nomography and Graphical Calculation  </vt:lpstr>
      <vt:lpstr>Simple Parallel Nomogram</vt:lpstr>
      <vt:lpstr>Four-variable Nomogram</vt:lpstr>
      <vt:lpstr>Nomogram for 5 Variables.</vt:lpstr>
      <vt:lpstr>Quadratic Equation Solver</vt:lpstr>
      <vt:lpstr>Cubic Equation Solver</vt:lpstr>
      <vt:lpstr>Special Papers</vt:lpstr>
      <vt:lpstr>Normal Probability Paper.</vt:lpstr>
      <vt:lpstr>Normal Probability Paper</vt:lpstr>
      <vt:lpstr>Examples of Special Charts</vt:lpstr>
      <vt:lpstr>Day 4  Conclusions</vt:lpstr>
      <vt:lpstr>Overall Conclusions</vt:lpstr>
    </vt:vector>
  </TitlesOfParts>
  <Company>Dartmouth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Materials Science &amp; Engineering</dc:title>
  <dc:creator>Thayer School of Engineering</dc:creator>
  <cp:lastModifiedBy>Harold_J_Frost</cp:lastModifiedBy>
  <cp:revision>438</cp:revision>
  <cp:lastPrinted>2020-09-02T01:28:54Z</cp:lastPrinted>
  <dcterms:created xsi:type="dcterms:W3CDTF">2018-06-19T18:44:15Z</dcterms:created>
  <dcterms:modified xsi:type="dcterms:W3CDTF">2020-09-11T23:57:28Z</dcterms:modified>
</cp:coreProperties>
</file>